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62" r:id="rId5"/>
    <p:sldId id="263" r:id="rId6"/>
    <p:sldId id="264" r:id="rId7"/>
    <p:sldId id="267" r:id="rId8"/>
    <p:sldId id="266" r:id="rId9"/>
    <p:sldId id="268" r:id="rId10"/>
    <p:sldId id="269" r:id="rId11"/>
    <p:sldId id="287" r:id="rId12"/>
    <p:sldId id="288" r:id="rId13"/>
    <p:sldId id="271" r:id="rId14"/>
    <p:sldId id="272" r:id="rId15"/>
    <p:sldId id="273" r:id="rId16"/>
    <p:sldId id="274" r:id="rId17"/>
    <p:sldId id="275" r:id="rId18"/>
    <p:sldId id="276" r:id="rId19"/>
    <p:sldId id="277" r:id="rId20"/>
    <p:sldId id="279" r:id="rId21"/>
    <p:sldId id="280" r:id="rId22"/>
    <p:sldId id="281" r:id="rId23"/>
    <p:sldId id="285" r:id="rId24"/>
    <p:sldId id="283" r:id="rId25"/>
    <p:sldId id="284"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86"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6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4EC46-D56D-4767-99C4-997F0D6ED60C}" type="datetimeFigureOut">
              <a:rPr lang="en-US" smtClean="0"/>
              <a:pPr/>
              <a:t>11/18/2010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D2BA3-F916-4712-8E49-0A41D60BAB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DD2BA3-F916-4712-8E49-0A41D60BAB8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Current events</a:t>
            </a:r>
            <a:endParaRPr lang="en-US" dirty="0"/>
          </a:p>
        </p:txBody>
      </p:sp>
      <p:sp>
        <p:nvSpPr>
          <p:cNvPr id="4" name="Slide Number Placeholder 3"/>
          <p:cNvSpPr>
            <a:spLocks noGrp="1"/>
          </p:cNvSpPr>
          <p:nvPr>
            <p:ph type="sldNum" sz="quarter" idx="10"/>
          </p:nvPr>
        </p:nvSpPr>
        <p:spPr/>
        <p:txBody>
          <a:bodyPr/>
          <a:lstStyle/>
          <a:p>
            <a:fld id="{C4DD2BA3-F916-4712-8E49-0A41D60BAB8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Direct taxes are ones that must be paid directly to the government</a:t>
            </a:r>
            <a:r>
              <a:rPr lang="en-US" baseline="0" dirty="0" smtClean="0"/>
              <a:t> by the person on whom it is imposed; examples are those of people who own land or buildings.  </a:t>
            </a:r>
          </a:p>
          <a:p>
            <a:r>
              <a:rPr lang="en-US" baseline="0" dirty="0" smtClean="0"/>
              <a:t>-Indirect tax is one first paid by one person but then passed on to another. Ex: Federal taxes on cigarettes- it is paid to the Treasury by the tobacco company but it is then passed on through the wholesaler and retailer to the individual who purchases the cigarettes. </a:t>
            </a:r>
            <a:endParaRPr lang="en-US" dirty="0"/>
          </a:p>
        </p:txBody>
      </p:sp>
      <p:sp>
        <p:nvSpPr>
          <p:cNvPr id="4" name="Slide Number Placeholder 3"/>
          <p:cNvSpPr>
            <a:spLocks noGrp="1"/>
          </p:cNvSpPr>
          <p:nvPr>
            <p:ph type="sldNum" sz="quarter" idx="10"/>
          </p:nvPr>
        </p:nvSpPr>
        <p:spPr/>
        <p:txBody>
          <a:bodyPr/>
          <a:lstStyle/>
          <a:p>
            <a:fld id="{C4DD2BA3-F916-4712-8E49-0A41D60BAB8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Is there anything surprising to you about this chart?</a:t>
            </a:r>
            <a:endParaRPr lang="en-US" dirty="0"/>
          </a:p>
        </p:txBody>
      </p:sp>
      <p:sp>
        <p:nvSpPr>
          <p:cNvPr id="4" name="Slide Number Placeholder 3"/>
          <p:cNvSpPr>
            <a:spLocks noGrp="1"/>
          </p:cNvSpPr>
          <p:nvPr>
            <p:ph type="sldNum" sz="quarter" idx="10"/>
          </p:nvPr>
        </p:nvSpPr>
        <p:spPr/>
        <p:txBody>
          <a:bodyPr/>
          <a:lstStyle/>
          <a:p>
            <a:fld id="{C4DD2BA3-F916-4712-8E49-0A41D60BAB8D}"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Immigration and measures to combat terrorism here and abroad.</a:t>
            </a:r>
            <a:endParaRPr lang="en-US" dirty="0"/>
          </a:p>
        </p:txBody>
      </p:sp>
      <p:sp>
        <p:nvSpPr>
          <p:cNvPr id="4" name="Slide Number Placeholder 3"/>
          <p:cNvSpPr>
            <a:spLocks noGrp="1"/>
          </p:cNvSpPr>
          <p:nvPr>
            <p:ph type="sldNum" sz="quarter" idx="10"/>
          </p:nvPr>
        </p:nvSpPr>
        <p:spPr/>
        <p:txBody>
          <a:bodyPr/>
          <a:lstStyle/>
          <a:p>
            <a:fld id="{C4DD2BA3-F916-4712-8E49-0A41D60BAB8D}"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DD2BA3-F916-4712-8E49-0A41D60BAB8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632635B-4F61-44E3-8F28-EA0005E657F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9"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32635B-4F61-44E3-8F28-EA0005E657F7}"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0"/>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32635B-4F61-44E3-8F28-EA0005E657F7}" type="slidenum">
              <a:rPr lang="en-US" smtClean="0"/>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32635B-4F61-44E3-8F28-EA0005E657F7}"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7" y="1"/>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5" y="4246564"/>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3"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632635B-4F61-44E3-8F28-EA0005E657F7}" type="slidenum">
              <a:rPr lang="en-US" smtClean="0"/>
              <a:pPr/>
              <a:t>‹#›</a:t>
            </a:fld>
            <a:endParaRPr lang="en-US"/>
          </a:p>
        </p:txBody>
      </p:sp>
      <p:sp>
        <p:nvSpPr>
          <p:cNvPr id="7" name="Rectangle 6"/>
          <p:cNvSpPr/>
          <p:nvPr/>
        </p:nvSpPr>
        <p:spPr>
          <a:xfrm>
            <a:off x="363160" y="402265"/>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1"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1"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3"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9"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32635B-4F61-44E3-8F28-EA0005E657F7}"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632635B-4F61-44E3-8F28-EA0005E657F7}" type="slidenum">
              <a:rPr lang="en-US" smtClean="0"/>
              <a:pPr/>
              <a:t>‹#›</a:t>
            </a:fld>
            <a:endParaRPr lang="en-US"/>
          </a:p>
        </p:txBody>
      </p:sp>
      <p:sp>
        <p:nvSpPr>
          <p:cNvPr id="16" name="Rectangle 15"/>
          <p:cNvSpPr/>
          <p:nvPr/>
        </p:nvSpPr>
        <p:spPr>
          <a:xfrm>
            <a:off x="87791"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3"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5"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1"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632635B-4F61-44E3-8F28-EA0005E657F7}"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632635B-4F61-44E3-8F28-EA0005E657F7}"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6839C1-4D1E-45E6-BC10-2F3DA86D3B9D}" type="datetimeFigureOut">
              <a:rPr lang="en-US" smtClean="0"/>
              <a:pPr/>
              <a:t>11/18/2010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632635B-4F61-44E3-8F28-EA0005E657F7}"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1"/>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3" y="1219200"/>
            <a:ext cx="132763" cy="128467"/>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2"/>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2"/>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3" y="1371600"/>
            <a:ext cx="132763" cy="128467"/>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9" y="1474763"/>
            <a:ext cx="132763" cy="128467"/>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500"/>
            <a:ext cx="2133600" cy="365125"/>
          </a:xfrm>
        </p:spPr>
        <p:txBody>
          <a:bodyPr/>
          <a:lstStyle>
            <a:extLst/>
          </a:lstStyle>
          <a:p>
            <a:fld id="{5C6839C1-4D1E-45E6-BC10-2F3DA86D3B9D}" type="datetimeFigureOut">
              <a:rPr lang="en-US" smtClean="0"/>
              <a:pPr/>
              <a:t>11/18/2010</a:t>
            </a:fld>
            <a:endParaRPr lang="en-US"/>
          </a:p>
        </p:txBody>
      </p:sp>
      <p:sp>
        <p:nvSpPr>
          <p:cNvPr id="6" name="Footer Placeholder 5"/>
          <p:cNvSpPr>
            <a:spLocks noGrp="1"/>
          </p:cNvSpPr>
          <p:nvPr>
            <p:ph type="ftr" sz="quarter" idx="11"/>
          </p:nvPr>
        </p:nvSpPr>
        <p:spPr>
          <a:xfrm>
            <a:off x="914400" y="55500"/>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500"/>
            <a:ext cx="457200" cy="365125"/>
          </a:xfrm>
        </p:spPr>
        <p:txBody>
          <a:bodyPr/>
          <a:lstStyle>
            <a:extLst/>
          </a:lstStyle>
          <a:p>
            <a:fld id="{3632635B-4F61-44E3-8F28-EA0005E657F7}"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9"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6"/>
            <a:ext cx="2133600" cy="365125"/>
          </a:xfrm>
          <a:prstGeom prst="rect">
            <a:avLst/>
          </a:prstGeom>
        </p:spPr>
        <p:txBody>
          <a:bodyPr vert="horz" anchor="b"/>
          <a:lstStyle>
            <a:lvl1pPr algn="l" eaLnBrk="1" latinLnBrk="0" hangingPunct="1">
              <a:defRPr kumimoji="0" sz="1100">
                <a:solidFill>
                  <a:schemeClr val="tx2"/>
                </a:solidFill>
              </a:defRPr>
            </a:lvl1pPr>
            <a:extLst/>
          </a:lstStyle>
          <a:p>
            <a:fld id="{5C6839C1-4D1E-45E6-BC10-2F3DA86D3B9D}" type="datetimeFigureOut">
              <a:rPr lang="en-US" smtClean="0"/>
              <a:pPr/>
              <a:t>11/18/2010</a:t>
            </a:fld>
            <a:endParaRPr lang="en-US"/>
          </a:p>
        </p:txBody>
      </p:sp>
      <p:sp>
        <p:nvSpPr>
          <p:cNvPr id="3" name="Footer Placeholder 2"/>
          <p:cNvSpPr>
            <a:spLocks noGrp="1"/>
          </p:cNvSpPr>
          <p:nvPr>
            <p:ph type="ftr" sz="quarter" idx="3"/>
          </p:nvPr>
        </p:nvSpPr>
        <p:spPr>
          <a:xfrm>
            <a:off x="914400" y="6416676"/>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6"/>
            <a:ext cx="457200" cy="365125"/>
          </a:xfrm>
          <a:prstGeom prst="rect">
            <a:avLst/>
          </a:prstGeom>
        </p:spPr>
        <p:txBody>
          <a:bodyPr vert="horz" anchor="b"/>
          <a:lstStyle>
            <a:lvl1pPr algn="l" eaLnBrk="1" latinLnBrk="0" hangingPunct="1">
              <a:defRPr kumimoji="0" sz="1200">
                <a:solidFill>
                  <a:schemeClr val="tx2"/>
                </a:solidFill>
              </a:defRPr>
            </a:lvl1pPr>
            <a:extLst/>
          </a:lstStyle>
          <a:p>
            <a:fld id="{3632635B-4F61-44E3-8F28-EA0005E657F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8"/>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99DYh8Zpkp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rillig.com/debt_cloc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077200" cy="2286000"/>
          </a:xfrm>
        </p:spPr>
        <p:txBody>
          <a:bodyPr/>
          <a:lstStyle/>
          <a:p>
            <a:r>
              <a:rPr lang="en-US" sz="4800" dirty="0" smtClean="0"/>
              <a:t>EXPRESSED POWERS </a:t>
            </a:r>
            <a:br>
              <a:rPr lang="en-US" sz="4800" dirty="0" smtClean="0"/>
            </a:br>
            <a:endParaRPr lang="en-US" sz="4800" dirty="0"/>
          </a:p>
        </p:txBody>
      </p:sp>
      <p:sp>
        <p:nvSpPr>
          <p:cNvPr id="3" name="Subtitle 2"/>
          <p:cNvSpPr>
            <a:spLocks noGrp="1"/>
          </p:cNvSpPr>
          <p:nvPr>
            <p:ph type="subTitle" idx="1"/>
          </p:nvPr>
        </p:nvSpPr>
        <p:spPr>
          <a:xfrm>
            <a:off x="381000" y="3352800"/>
            <a:ext cx="8763000" cy="1905000"/>
          </a:xfrm>
          <a:solidFill>
            <a:schemeClr val="accent2"/>
          </a:solidFill>
        </p:spPr>
        <p:txBody>
          <a:bodyPr>
            <a:normAutofit/>
          </a:bodyPr>
          <a:lstStyle/>
          <a:p>
            <a:pPr algn="ctr"/>
            <a:r>
              <a:rPr lang="en-US" sz="3600" dirty="0" smtClean="0"/>
              <a:t>Money and Commerce</a:t>
            </a:r>
            <a:endParaRPr lang="en-US" sz="3600" dirty="0"/>
          </a:p>
        </p:txBody>
      </p:sp>
      <p:pic>
        <p:nvPicPr>
          <p:cNvPr id="4" name="Picture 3" descr="flag.jpg"/>
          <p:cNvPicPr>
            <a:picLocks noChangeAspect="1"/>
          </p:cNvPicPr>
          <p:nvPr/>
        </p:nvPicPr>
        <p:blipFill>
          <a:blip r:embed="rId3" cstate="print"/>
          <a:stretch>
            <a:fillRect/>
          </a:stretch>
        </p:blipFill>
        <p:spPr>
          <a:xfrm>
            <a:off x="5867400" y="228600"/>
            <a:ext cx="3124200" cy="1676400"/>
          </a:xfrm>
          <a:prstGeom prst="rect">
            <a:avLst/>
          </a:prstGeom>
        </p:spPr>
      </p:pic>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066800"/>
          </a:xfrm>
        </p:spPr>
        <p:txBody>
          <a:bodyPr/>
          <a:lstStyle/>
          <a:p>
            <a:pPr algn="ctr"/>
            <a:r>
              <a:rPr lang="en-US" dirty="0" smtClean="0"/>
              <a:t>Limits on Commerce Power</a:t>
            </a:r>
            <a:endParaRPr lang="en-US" dirty="0"/>
          </a:p>
        </p:txBody>
      </p:sp>
      <p:sp>
        <p:nvSpPr>
          <p:cNvPr id="3" name="Content Placeholder 2"/>
          <p:cNvSpPr>
            <a:spLocks noGrp="1"/>
          </p:cNvSpPr>
          <p:nvPr>
            <p:ph idx="1"/>
          </p:nvPr>
        </p:nvSpPr>
        <p:spPr>
          <a:xfrm>
            <a:off x="381000" y="1143000"/>
            <a:ext cx="8763000" cy="5867400"/>
          </a:xfrm>
        </p:spPr>
        <p:txBody>
          <a:bodyPr/>
          <a:lstStyle/>
          <a:p>
            <a:pPr>
              <a:buNone/>
            </a:pPr>
            <a:endParaRPr lang="en-US" dirty="0" smtClean="0"/>
          </a:p>
          <a:p>
            <a:pPr>
              <a:buFont typeface="Wingdings" pitchFamily="2" charset="2"/>
              <a:buChar char="Ø"/>
            </a:pPr>
            <a:r>
              <a:rPr lang="en-US" u="sng" dirty="0" smtClean="0"/>
              <a:t>The Constitution places four explicit limits on the use of commerce power. </a:t>
            </a:r>
            <a:r>
              <a:rPr lang="en-US" dirty="0" smtClean="0"/>
              <a:t>Congress cannot: </a:t>
            </a:r>
          </a:p>
          <a:p>
            <a:pPr marL="582930" indent="-514350">
              <a:buFont typeface="+mj-lt"/>
              <a:buAutoNum type="arabicParenR"/>
            </a:pPr>
            <a:r>
              <a:rPr lang="en-US" dirty="0" smtClean="0"/>
              <a:t> </a:t>
            </a:r>
            <a:r>
              <a:rPr lang="en-US" u="sng" dirty="0" smtClean="0"/>
              <a:t>Tax exports</a:t>
            </a:r>
          </a:p>
          <a:p>
            <a:pPr marL="582930" indent="-514350">
              <a:buAutoNum type="arabicParenR"/>
            </a:pPr>
            <a:r>
              <a:rPr lang="en-US" u="sng" dirty="0" smtClean="0"/>
              <a:t>Congress cannot favor the ports of one state over those of any other in the regulation of trade</a:t>
            </a:r>
          </a:p>
          <a:p>
            <a:pPr marL="582930" indent="-514350">
              <a:buAutoNum type="arabicParenR"/>
            </a:pPr>
            <a:r>
              <a:rPr lang="en-US" u="sng" dirty="0" smtClean="0"/>
              <a:t>Congress cannot require that Vessels bound to, or from, on State, cannot be obliged to enter, clear or pay Duties in another.</a:t>
            </a:r>
          </a:p>
          <a:p>
            <a:pPr marL="582930" indent="-514350">
              <a:buFont typeface="Wingdings" pitchFamily="2" charset="2"/>
              <a:buChar char="Ø"/>
            </a:pPr>
            <a:r>
              <a:rPr lang="en-US" dirty="0" smtClean="0"/>
              <a:t>Congress could not interfere with the slave trade until 1808; this is no longer active. </a:t>
            </a:r>
          </a:p>
          <a:p>
            <a:pPr>
              <a:buNone/>
            </a:pPr>
            <a:endParaRPr lang="en-US" dirty="0" smtClean="0"/>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Currency Power</a:t>
            </a:r>
            <a:endParaRPr lang="en-US" dirty="0"/>
          </a:p>
        </p:txBody>
      </p:sp>
      <p:sp>
        <p:nvSpPr>
          <p:cNvPr id="3" name="Content Placeholder 2"/>
          <p:cNvSpPr>
            <a:spLocks noGrp="1"/>
          </p:cNvSpPr>
          <p:nvPr>
            <p:ph idx="1"/>
          </p:nvPr>
        </p:nvSpPr>
        <p:spPr>
          <a:xfrm>
            <a:off x="381000" y="1783560"/>
            <a:ext cx="8763000" cy="5074440"/>
          </a:xfrm>
        </p:spPr>
        <p:txBody>
          <a:bodyPr/>
          <a:lstStyle/>
          <a:p>
            <a:pPr>
              <a:buFont typeface="Wingdings" pitchFamily="2" charset="2"/>
              <a:buChar char="Ø"/>
            </a:pPr>
            <a:r>
              <a:rPr lang="en-US" u="sng" dirty="0" smtClean="0"/>
              <a:t>Congress holds the ‘currency power’, which provides the nation with a uniform, stable monetary system</a:t>
            </a:r>
          </a:p>
          <a:p>
            <a:pPr>
              <a:buFont typeface="Wingdings" pitchFamily="2" charset="2"/>
              <a:buChar char="Ø"/>
            </a:pPr>
            <a:r>
              <a:rPr lang="en-US" u="sng" dirty="0" smtClean="0"/>
              <a:t>Legal tender is any kind of money that a creditor must by law accept in payment for debts.</a:t>
            </a:r>
          </a:p>
          <a:p>
            <a:pPr>
              <a:buFont typeface="Wingdings" pitchFamily="2" charset="2"/>
              <a:buChar char="Ø"/>
            </a:pPr>
            <a:r>
              <a:rPr lang="en-US" dirty="0" smtClean="0"/>
              <a:t>Today, national notes are known as “greenbacks”.</a:t>
            </a:r>
          </a:p>
          <a:p>
            <a:pPr>
              <a:buNone/>
            </a:pPr>
            <a:endParaRPr lang="en-US" dirty="0" smtClean="0"/>
          </a:p>
          <a:p>
            <a:pPr>
              <a:buFont typeface="Wingdings" pitchFamily="2" charset="2"/>
              <a:buChar char="Ø"/>
            </a:pPr>
            <a:endParaRPr lang="en-US" dirty="0"/>
          </a:p>
        </p:txBody>
      </p:sp>
      <p:pic>
        <p:nvPicPr>
          <p:cNvPr id="4" name="Picture 3" descr="money.jpg"/>
          <p:cNvPicPr>
            <a:picLocks noChangeAspect="1"/>
          </p:cNvPicPr>
          <p:nvPr/>
        </p:nvPicPr>
        <p:blipFill>
          <a:blip r:embed="rId2" cstate="print"/>
          <a:stretch>
            <a:fillRect/>
          </a:stretch>
        </p:blipFill>
        <p:spPr>
          <a:xfrm>
            <a:off x="5029200" y="4800600"/>
            <a:ext cx="2540000" cy="1905000"/>
          </a:xfrm>
          <a:prstGeom prst="rect">
            <a:avLst/>
          </a:prstGeom>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money out of nothing</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hlinkClick r:id="rId2"/>
              </a:rPr>
              <a:t>http://</a:t>
            </a:r>
            <a:r>
              <a:rPr lang="en-US" dirty="0" smtClean="0">
                <a:hlinkClick r:id="rId2"/>
              </a:rPr>
              <a:t>www.youtube.com/watch?v=99DYh8Zpkpw</a:t>
            </a:r>
            <a:endParaRPr lang="en-US" dirty="0" smtClean="0"/>
          </a:p>
          <a:p>
            <a:pPr>
              <a:buFont typeface="Wingdings" pitchFamily="2" charset="2"/>
              <a:buChar char="Ø"/>
            </a:pPr>
            <a:endParaRPr lang="en-US" dirty="0" smtClean="0"/>
          </a:p>
          <a:p>
            <a:endParaRPr lang="en-US" dirty="0"/>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Bankruptcy Power</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smtClean="0"/>
              <a:t>Congress has the power to uniform Laws on the subject of bankruptcies.</a:t>
            </a:r>
          </a:p>
          <a:p>
            <a:pPr>
              <a:buFont typeface="Wingdings" pitchFamily="2" charset="2"/>
              <a:buChar char="Ø"/>
            </a:pPr>
            <a:r>
              <a:rPr lang="en-US" dirty="0" smtClean="0"/>
              <a:t>A </a:t>
            </a:r>
            <a:r>
              <a:rPr lang="en-US" u="sng" dirty="0" smtClean="0"/>
              <a:t>bankrupt</a:t>
            </a:r>
            <a:r>
              <a:rPr lang="en-US" dirty="0" smtClean="0"/>
              <a:t> individual or company, or other organization, is one a court has found to be insolvent-this means that they </a:t>
            </a:r>
            <a:r>
              <a:rPr lang="en-US" u="sng" dirty="0" smtClean="0"/>
              <a:t>are unable to pay debts in full.</a:t>
            </a:r>
          </a:p>
          <a:p>
            <a:pPr>
              <a:buFont typeface="Wingdings" pitchFamily="2" charset="2"/>
              <a:buChar char="Ø"/>
            </a:pPr>
            <a:r>
              <a:rPr lang="en-US" dirty="0" smtClean="0"/>
              <a:t>Bankruptcy is </a:t>
            </a:r>
            <a:r>
              <a:rPr lang="en-US" u="sng" dirty="0" smtClean="0"/>
              <a:t>the legal proceeding in which the bankrupt’s assets-however much or little they may be-are distributed among those to whom a debt is owed; </a:t>
            </a:r>
            <a:r>
              <a:rPr lang="en-US" dirty="0" smtClean="0"/>
              <a:t>this frees the bankrupt individual from legal responsibility from his/her debts.</a:t>
            </a:r>
            <a:endParaRPr lang="en-US" dirty="0"/>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850136"/>
          </a:xfrm>
        </p:spPr>
        <p:txBody>
          <a:bodyPr/>
          <a:lstStyle/>
          <a:p>
            <a:pPr algn="ctr"/>
            <a:r>
              <a:rPr lang="en-US" dirty="0" smtClean="0"/>
              <a:t>Fun Facts: Corporate and Famous</a:t>
            </a:r>
            <a:br>
              <a:rPr lang="en-US" dirty="0" smtClean="0"/>
            </a:br>
            <a:r>
              <a:rPr lang="en-US" dirty="0" smtClean="0"/>
              <a:t> Bankruptcies</a:t>
            </a:r>
            <a:endParaRPr lang="en-US" dirty="0"/>
          </a:p>
        </p:txBody>
      </p:sp>
      <p:sp>
        <p:nvSpPr>
          <p:cNvPr id="3" name="Content Placeholder 2"/>
          <p:cNvSpPr>
            <a:spLocks noGrp="1"/>
          </p:cNvSpPr>
          <p:nvPr>
            <p:ph idx="1"/>
          </p:nvPr>
        </p:nvSpPr>
        <p:spPr>
          <a:xfrm>
            <a:off x="381000" y="2438400"/>
            <a:ext cx="9220200" cy="4419600"/>
          </a:xfrm>
        </p:spPr>
        <p:txBody>
          <a:bodyPr>
            <a:normAutofit/>
          </a:bodyPr>
          <a:lstStyle/>
          <a:p>
            <a:pPr>
              <a:buFont typeface="Wingdings" pitchFamily="2" charset="2"/>
              <a:buChar char="Ø"/>
            </a:pPr>
            <a:endParaRPr lang="en-US" dirty="0" smtClean="0"/>
          </a:p>
          <a:p>
            <a:pPr>
              <a:buFont typeface="Wingdings" pitchFamily="2" charset="2"/>
              <a:buChar char="Ø"/>
            </a:pPr>
            <a:r>
              <a:rPr lang="en-US" dirty="0" smtClean="0"/>
              <a:t>Blockbuster Video: 2010</a:t>
            </a:r>
          </a:p>
          <a:p>
            <a:pPr>
              <a:buFont typeface="Wingdings" pitchFamily="2" charset="2"/>
              <a:buChar char="Ø"/>
            </a:pPr>
            <a:r>
              <a:rPr lang="en-US" dirty="0" smtClean="0"/>
              <a:t>General Motors: 2009     </a:t>
            </a:r>
          </a:p>
          <a:p>
            <a:pPr>
              <a:buFont typeface="Wingdings" pitchFamily="2" charset="2"/>
              <a:buChar char="Ø"/>
            </a:pPr>
            <a:r>
              <a:rPr lang="en-US" dirty="0" smtClean="0"/>
              <a:t>Walt Disney:1923</a:t>
            </a:r>
          </a:p>
          <a:p>
            <a:pPr>
              <a:buFont typeface="Wingdings" pitchFamily="2" charset="2"/>
              <a:buChar char="Ø"/>
            </a:pPr>
            <a:r>
              <a:rPr lang="en-US" dirty="0" smtClean="0"/>
              <a:t>Larry King: 1978</a:t>
            </a:r>
          </a:p>
          <a:p>
            <a:pPr>
              <a:buFont typeface="Wingdings" pitchFamily="2" charset="2"/>
              <a:buChar char="Ø"/>
            </a:pPr>
            <a:r>
              <a:rPr lang="en-US" dirty="0" smtClean="0"/>
              <a:t>Milton Hershey: 1882</a:t>
            </a:r>
          </a:p>
          <a:p>
            <a:pPr>
              <a:buFont typeface="Wingdings" pitchFamily="2" charset="2"/>
              <a:buChar char="Ø"/>
            </a:pPr>
            <a:r>
              <a:rPr lang="en-US" dirty="0" smtClean="0"/>
              <a:t>Donald Trump</a:t>
            </a:r>
          </a:p>
          <a:p>
            <a:pPr>
              <a:buFont typeface="Wingdings" pitchFamily="2" charset="2"/>
              <a:buChar char="Ø"/>
            </a:pPr>
            <a:r>
              <a:rPr lang="en-US" dirty="0" smtClean="0"/>
              <a:t>Henry Ford: 1901</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pic>
        <p:nvPicPr>
          <p:cNvPr id="4" name="Picture 3" descr="hershey.jpg"/>
          <p:cNvPicPr>
            <a:picLocks noChangeAspect="1"/>
          </p:cNvPicPr>
          <p:nvPr/>
        </p:nvPicPr>
        <p:blipFill>
          <a:blip r:embed="rId2" cstate="print"/>
          <a:stretch>
            <a:fillRect/>
          </a:stretch>
        </p:blipFill>
        <p:spPr>
          <a:xfrm rot="798594">
            <a:off x="6398207" y="4484623"/>
            <a:ext cx="2667000" cy="995680"/>
          </a:xfrm>
          <a:prstGeom prst="rect">
            <a:avLst/>
          </a:prstGeom>
        </p:spPr>
      </p:pic>
      <p:pic>
        <p:nvPicPr>
          <p:cNvPr id="5" name="Picture 4" descr="disney.gif"/>
          <p:cNvPicPr>
            <a:picLocks noChangeAspect="1"/>
          </p:cNvPicPr>
          <p:nvPr/>
        </p:nvPicPr>
        <p:blipFill>
          <a:blip r:embed="rId3" cstate="print"/>
          <a:stretch>
            <a:fillRect/>
          </a:stretch>
        </p:blipFill>
        <p:spPr>
          <a:xfrm rot="20526842">
            <a:off x="6518063" y="2003187"/>
            <a:ext cx="2974245" cy="2224087"/>
          </a:xfrm>
          <a:prstGeom prst="rect">
            <a:avLst/>
          </a:prstGeom>
        </p:spPr>
      </p:pic>
      <p:pic>
        <p:nvPicPr>
          <p:cNvPr id="6" name="Picture 5" descr="gm.bmp"/>
          <p:cNvPicPr>
            <a:picLocks noChangeAspect="1"/>
          </p:cNvPicPr>
          <p:nvPr/>
        </p:nvPicPr>
        <p:blipFill>
          <a:blip r:embed="rId4" cstate="print"/>
          <a:stretch>
            <a:fillRect/>
          </a:stretch>
        </p:blipFill>
        <p:spPr>
          <a:xfrm>
            <a:off x="5029201" y="3048000"/>
            <a:ext cx="1571625" cy="838200"/>
          </a:xfrm>
          <a:prstGeom prst="rect">
            <a:avLst/>
          </a:prstGeom>
        </p:spPr>
      </p:pic>
      <p:pic>
        <p:nvPicPr>
          <p:cNvPr id="7" name="Picture 6" descr="po3015a_henry-ford.gif"/>
          <p:cNvPicPr>
            <a:picLocks noChangeAspect="1"/>
          </p:cNvPicPr>
          <p:nvPr/>
        </p:nvPicPr>
        <p:blipFill>
          <a:blip r:embed="rId5" cstate="print"/>
          <a:stretch>
            <a:fillRect/>
          </a:stretch>
        </p:blipFill>
        <p:spPr>
          <a:xfrm>
            <a:off x="4267201" y="5257801"/>
            <a:ext cx="2895601" cy="1537921"/>
          </a:xfrm>
          <a:prstGeom prst="rect">
            <a:avLst/>
          </a:prstGeom>
        </p:spPr>
      </p:pic>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90600"/>
          </a:xfrm>
        </p:spPr>
        <p:txBody>
          <a:bodyPr/>
          <a:lstStyle/>
          <a:p>
            <a:pPr algn="ctr"/>
            <a:r>
              <a:rPr lang="en-US" dirty="0" smtClean="0"/>
              <a:t>Other Expressed Powers</a:t>
            </a:r>
            <a:endParaRPr lang="en-US" dirty="0"/>
          </a:p>
        </p:txBody>
      </p:sp>
      <p:sp>
        <p:nvSpPr>
          <p:cNvPr id="3" name="Content Placeholder 2"/>
          <p:cNvSpPr>
            <a:spLocks noGrp="1"/>
          </p:cNvSpPr>
          <p:nvPr>
            <p:ph idx="1"/>
          </p:nvPr>
        </p:nvSpPr>
        <p:spPr>
          <a:xfrm>
            <a:off x="381000" y="1143000"/>
            <a:ext cx="8763000" cy="5486400"/>
          </a:xfrm>
        </p:spPr>
        <p:txBody>
          <a:bodyPr>
            <a:normAutofit fontScale="92500" lnSpcReduction="10000"/>
          </a:bodyPr>
          <a:lstStyle/>
          <a:p>
            <a:pPr>
              <a:buFont typeface="Wingdings" pitchFamily="2" charset="2"/>
              <a:buChar char="Ø"/>
            </a:pPr>
            <a:r>
              <a:rPr lang="en-US" dirty="0" smtClean="0"/>
              <a:t>Congress has Foreign Relations Powers.</a:t>
            </a:r>
          </a:p>
          <a:p>
            <a:pPr>
              <a:buFont typeface="Wingdings" pitchFamily="2" charset="2"/>
              <a:buChar char="Ø"/>
            </a:pPr>
            <a:r>
              <a:rPr lang="en-US" dirty="0" smtClean="0"/>
              <a:t>The U.S. Government has greater powers in the field of foreign affairs than in any other area.</a:t>
            </a:r>
          </a:p>
          <a:p>
            <a:pPr>
              <a:buNone/>
            </a:pPr>
            <a:endParaRPr lang="en-US" dirty="0" smtClean="0"/>
          </a:p>
          <a:p>
            <a:pPr>
              <a:buFont typeface="Wingdings" pitchFamily="2" charset="2"/>
              <a:buChar char="Ø"/>
            </a:pPr>
            <a:r>
              <a:rPr lang="en-US" dirty="0" smtClean="0"/>
              <a:t>These powers of Congress come from two sources:</a:t>
            </a:r>
          </a:p>
          <a:p>
            <a:pPr>
              <a:buNone/>
            </a:pPr>
            <a:r>
              <a:rPr lang="en-US" dirty="0" smtClean="0"/>
              <a:t>		1</a:t>
            </a:r>
            <a:r>
              <a:rPr lang="en-US" u="sng" dirty="0" smtClean="0"/>
              <a:t>) Various expressed powers </a:t>
            </a:r>
            <a:r>
              <a:rPr lang="en-US" dirty="0" smtClean="0"/>
              <a:t>such as the wars 		powers and the power to regulate foreign 	commerce</a:t>
            </a:r>
          </a:p>
          <a:p>
            <a:pPr>
              <a:buNone/>
            </a:pPr>
            <a:r>
              <a:rPr lang="en-US" dirty="0" smtClean="0"/>
              <a:t>		2) The U.S. is a sovereign state in the world 	community; as the nation’s lawmaking body 	</a:t>
            </a:r>
            <a:r>
              <a:rPr lang="en-US" u="sng" dirty="0" smtClean="0"/>
              <a:t>Congress has the power 	to act on matters affecting 	the security of the nation. </a:t>
            </a:r>
          </a:p>
          <a:p>
            <a:pPr>
              <a:buNone/>
            </a:pPr>
            <a:endParaRPr lang="en-US" dirty="0" smtClean="0"/>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War Powers</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u="sng" dirty="0" smtClean="0"/>
              <a:t>Eight of the expressed powers given to Congress deal with war and national defense</a:t>
            </a:r>
            <a:r>
              <a:rPr lang="en-US" dirty="0" smtClean="0"/>
              <a:t>; it is here that Congress also shares power with the chief executive, aka the President.</a:t>
            </a:r>
          </a:p>
          <a:p>
            <a:pPr>
              <a:buFont typeface="Wingdings" pitchFamily="2" charset="2"/>
              <a:buChar char="Ø"/>
            </a:pPr>
            <a:r>
              <a:rPr lang="en-US" u="sng" dirty="0" smtClean="0"/>
              <a:t>Only Congress can declare war. </a:t>
            </a:r>
            <a:r>
              <a:rPr lang="en-US" dirty="0" smtClean="0"/>
              <a:t>Congress also has the power to raise and support armies, to provide and maintain a navy, and to make rules pertaining to the governing of land and naval forces.</a:t>
            </a:r>
          </a:p>
          <a:p>
            <a:pPr>
              <a:buFont typeface="Wingdings" pitchFamily="2" charset="2"/>
              <a:buChar char="Ø"/>
            </a:pPr>
            <a:r>
              <a:rPr lang="en-US" dirty="0" smtClean="0"/>
              <a:t>With the passage of War Powers Resolution of 1973, Congress claimed </a:t>
            </a:r>
            <a:r>
              <a:rPr lang="en-US" u="sng" dirty="0" smtClean="0"/>
              <a:t>the power to restrict the use of American forces in combat where a state of war does not exist.</a:t>
            </a:r>
          </a:p>
          <a:p>
            <a:endParaRPr lang="en-US" dirty="0"/>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Expressed Powers</a:t>
            </a:r>
            <a:endParaRPr lang="en-US" dirty="0"/>
          </a:p>
        </p:txBody>
      </p:sp>
      <p:sp>
        <p:nvSpPr>
          <p:cNvPr id="3" name="Content Placeholder 2"/>
          <p:cNvSpPr>
            <a:spLocks noGrp="1"/>
          </p:cNvSpPr>
          <p:nvPr>
            <p:ph idx="1"/>
          </p:nvPr>
        </p:nvSpPr>
        <p:spPr>
          <a:xfrm>
            <a:off x="457200" y="1143000"/>
            <a:ext cx="8229600" cy="5715000"/>
          </a:xfrm>
        </p:spPr>
        <p:txBody>
          <a:bodyPr/>
          <a:lstStyle/>
          <a:p>
            <a:pPr>
              <a:buFont typeface="Wingdings" pitchFamily="2" charset="2"/>
              <a:buChar char="Ø"/>
            </a:pPr>
            <a:r>
              <a:rPr lang="en-US" dirty="0" smtClean="0"/>
              <a:t>Naturalization: </a:t>
            </a:r>
            <a:r>
              <a:rPr lang="en-US" u="sng" dirty="0" smtClean="0"/>
              <a:t> The process by which citizens of one country become citizens of another. </a:t>
            </a:r>
          </a:p>
          <a:p>
            <a:pPr>
              <a:buFont typeface="Wingdings" pitchFamily="2" charset="2"/>
              <a:buChar char="Ø"/>
            </a:pPr>
            <a:r>
              <a:rPr lang="en-US" u="sng" dirty="0" smtClean="0"/>
              <a:t>Congress has the exclusive power to establish a uniform rule of Naturalization.</a:t>
            </a:r>
          </a:p>
          <a:p>
            <a:pPr>
              <a:buFont typeface="Wingdings" pitchFamily="2" charset="2"/>
              <a:buChar char="Ø"/>
            </a:pPr>
            <a:r>
              <a:rPr lang="en-US" dirty="0" smtClean="0"/>
              <a:t>There are currently 11 million naturalized citizens in the United States. </a:t>
            </a:r>
          </a:p>
          <a:p>
            <a:pPr>
              <a:buFont typeface="Wingdings" pitchFamily="2" charset="2"/>
              <a:buChar char="Ø"/>
            </a:pPr>
            <a:endParaRPr lang="en-US" dirty="0"/>
          </a:p>
        </p:txBody>
      </p:sp>
      <p:pic>
        <p:nvPicPr>
          <p:cNvPr id="4" name="Picture 3" descr="naturalization.jpg"/>
          <p:cNvPicPr>
            <a:picLocks noChangeAspect="1"/>
          </p:cNvPicPr>
          <p:nvPr/>
        </p:nvPicPr>
        <p:blipFill>
          <a:blip r:embed="rId3" cstate="print"/>
          <a:stretch>
            <a:fillRect/>
          </a:stretch>
        </p:blipFill>
        <p:spPr>
          <a:xfrm>
            <a:off x="4434840" y="4343400"/>
            <a:ext cx="4709160" cy="2514600"/>
          </a:xfrm>
          <a:prstGeom prst="rect">
            <a:avLst/>
          </a:prstGeom>
        </p:spPr>
      </p:pic>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066800"/>
          </a:xfrm>
        </p:spPr>
        <p:txBody>
          <a:bodyPr/>
          <a:lstStyle/>
          <a:p>
            <a:r>
              <a:rPr lang="en-US" dirty="0" smtClean="0"/>
              <a:t>Postal Power</a:t>
            </a:r>
            <a:endParaRPr lang="en-US" dirty="0"/>
          </a:p>
        </p:txBody>
      </p:sp>
      <p:sp>
        <p:nvSpPr>
          <p:cNvPr id="3" name="Content Placeholder 2"/>
          <p:cNvSpPr>
            <a:spLocks noGrp="1"/>
          </p:cNvSpPr>
          <p:nvPr>
            <p:ph idx="1"/>
          </p:nvPr>
        </p:nvSpPr>
        <p:spPr>
          <a:xfrm>
            <a:off x="381000" y="1066800"/>
            <a:ext cx="8763000" cy="5791200"/>
          </a:xfrm>
        </p:spPr>
        <p:txBody>
          <a:bodyPr>
            <a:normAutofit/>
          </a:bodyPr>
          <a:lstStyle/>
          <a:p>
            <a:pPr>
              <a:buFont typeface="Wingdings" pitchFamily="2" charset="2"/>
              <a:buChar char="Ø"/>
            </a:pPr>
            <a:r>
              <a:rPr lang="en-US" sz="2800" u="sng" dirty="0" smtClean="0"/>
              <a:t>Congress has the power to establish Post Offices and post Roads</a:t>
            </a:r>
            <a:r>
              <a:rPr lang="en-US" sz="2800" dirty="0" smtClean="0"/>
              <a:t>; post roads are all postal routes, including railroads, airways, and waters within the U.S. during the time that mail is being carried on them.</a:t>
            </a:r>
          </a:p>
          <a:p>
            <a:pPr>
              <a:buFont typeface="Wingdings" pitchFamily="2" charset="2"/>
              <a:buChar char="Ø"/>
            </a:pPr>
            <a:r>
              <a:rPr lang="en-US" sz="2800" b="1" u="sng" dirty="0" smtClean="0"/>
              <a:t>Congress uses this power to make it a federal crime</a:t>
            </a:r>
            <a:r>
              <a:rPr lang="en-US" sz="2800" u="sng" dirty="0" smtClean="0"/>
              <a:t> for anyone to obstruct the mails</a:t>
            </a:r>
            <a:r>
              <a:rPr lang="en-US" sz="2800" dirty="0" smtClean="0"/>
              <a:t>, use the mails to commit any fraud, or to use the mail in the committing of any other crime. </a:t>
            </a:r>
          </a:p>
          <a:p>
            <a:pPr>
              <a:buFont typeface="Wingdings" pitchFamily="2" charset="2"/>
              <a:buChar char="Ø"/>
            </a:pPr>
            <a:r>
              <a:rPr lang="en-US" sz="2800" dirty="0" smtClean="0"/>
              <a:t>There are also limits on the types of items that can be mailed.</a:t>
            </a:r>
          </a:p>
          <a:p>
            <a:pPr>
              <a:buFont typeface="Wingdings" pitchFamily="2" charset="2"/>
              <a:buChar char="Ø"/>
            </a:pPr>
            <a:endParaRPr lang="en-US" sz="2800" dirty="0" smtClean="0"/>
          </a:p>
          <a:p>
            <a:pPr>
              <a:buFont typeface="Wingdings" pitchFamily="2" charset="2"/>
              <a:buChar char="Ø"/>
            </a:pPr>
            <a:endParaRPr lang="en-US" dirty="0" smtClean="0"/>
          </a:p>
          <a:p>
            <a:pPr>
              <a:buNone/>
            </a:pPr>
            <a:endParaRPr lang="en-US" dirty="0" smtClean="0"/>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Copyrights </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US" dirty="0" smtClean="0"/>
              <a:t>A </a:t>
            </a:r>
            <a:r>
              <a:rPr lang="en-US" u="sng" dirty="0" smtClean="0"/>
              <a:t>copyright is the exclusive right of an author to reproduce, publish, and sell his or her creative work. </a:t>
            </a:r>
            <a:endParaRPr lang="en-US" dirty="0" smtClean="0"/>
          </a:p>
          <a:p>
            <a:pPr>
              <a:buFont typeface="Wingdings" pitchFamily="2" charset="2"/>
              <a:buChar char="Ø"/>
            </a:pPr>
            <a:r>
              <a:rPr lang="en-US" dirty="0" smtClean="0"/>
              <a:t>This right can be assigned by contract to another individual.</a:t>
            </a:r>
          </a:p>
          <a:p>
            <a:pPr>
              <a:buFont typeface="Wingdings" pitchFamily="2" charset="2"/>
              <a:buChar char="Ø"/>
            </a:pPr>
            <a:r>
              <a:rPr lang="en-US" dirty="0" smtClean="0"/>
              <a:t>Copyrights are registered by the Copyright Office in the Library of Congress; these are good for the life of the author plus 70 years.</a:t>
            </a:r>
          </a:p>
          <a:p>
            <a:pPr>
              <a:buFont typeface="Wingdings" pitchFamily="2" charset="2"/>
              <a:buChar char="Ø"/>
            </a:pPr>
            <a:r>
              <a:rPr lang="en-US" dirty="0" smtClean="0"/>
              <a:t>Items such as books, magazines, newspapers, musical compositions, lyrics, dramatic works, paintings, etc. can be copyrighted.</a:t>
            </a:r>
          </a:p>
          <a:p>
            <a:pPr>
              <a:buFont typeface="Wingdings" pitchFamily="2" charset="2"/>
              <a:buChar char="Ø"/>
            </a:pPr>
            <a:r>
              <a:rPr lang="en-US" dirty="0" smtClean="0"/>
              <a:t>If a copyright is infringed or violated, the owner of the right may sue for damages in the federal courts.</a:t>
            </a:r>
            <a:endParaRPr lang="en-US" dirty="0"/>
          </a:p>
        </p:txBody>
      </p:sp>
      <p:pic>
        <p:nvPicPr>
          <p:cNvPr id="4" name="Picture 3" descr="Copyright.jpg"/>
          <p:cNvPicPr>
            <a:picLocks noChangeAspect="1"/>
          </p:cNvPicPr>
          <p:nvPr/>
        </p:nvPicPr>
        <p:blipFill>
          <a:blip r:embed="rId2" cstate="print"/>
          <a:stretch>
            <a:fillRect/>
          </a:stretch>
        </p:blipFill>
        <p:spPr>
          <a:xfrm>
            <a:off x="4648200" y="533400"/>
            <a:ext cx="3962400" cy="1066800"/>
          </a:xfrm>
          <a:prstGeom prst="rect">
            <a:avLst/>
          </a:prstGeom>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to Tax</a:t>
            </a:r>
            <a:endParaRPr lang="en-US" dirty="0"/>
          </a:p>
        </p:txBody>
      </p:sp>
      <p:sp>
        <p:nvSpPr>
          <p:cNvPr id="3" name="Content Placeholder 2"/>
          <p:cNvSpPr>
            <a:spLocks noGrp="1"/>
          </p:cNvSpPr>
          <p:nvPr>
            <p:ph idx="1"/>
          </p:nvPr>
        </p:nvSpPr>
        <p:spPr>
          <a:xfrm>
            <a:off x="914400" y="1295400"/>
            <a:ext cx="7772400" cy="5060160"/>
          </a:xfrm>
        </p:spPr>
        <p:txBody>
          <a:bodyPr>
            <a:normAutofit/>
          </a:bodyPr>
          <a:lstStyle/>
          <a:p>
            <a:pPr>
              <a:buFont typeface="Wingdings" pitchFamily="2" charset="2"/>
              <a:buChar char="Ø"/>
            </a:pPr>
            <a:endParaRPr lang="en-US" dirty="0" smtClean="0"/>
          </a:p>
          <a:p>
            <a:pPr>
              <a:buFont typeface="Wingdings" pitchFamily="2" charset="2"/>
              <a:buChar char="Ø"/>
            </a:pPr>
            <a:r>
              <a:rPr lang="en-US" dirty="0" smtClean="0"/>
              <a:t>A  </a:t>
            </a:r>
            <a:r>
              <a:rPr lang="en-US" u="sng" dirty="0" smtClean="0"/>
              <a:t>Tax is a charge levied by government on persons or property to raise money to meet public needs. </a:t>
            </a:r>
          </a:p>
          <a:p>
            <a:pPr>
              <a:buFont typeface="Wingdings" pitchFamily="2" charset="2"/>
              <a:buChar char="Ø"/>
            </a:pPr>
            <a:r>
              <a:rPr lang="en-US" u="sng" dirty="0" smtClean="0"/>
              <a:t>Congress </a:t>
            </a:r>
            <a:r>
              <a:rPr lang="en-US" i="1" u="sng" dirty="0" smtClean="0"/>
              <a:t>does not </a:t>
            </a:r>
            <a:r>
              <a:rPr lang="en-US" u="sng" dirty="0" smtClean="0"/>
              <a:t>have an unlimited power to tax.</a:t>
            </a:r>
          </a:p>
          <a:p>
            <a:pPr>
              <a:buFont typeface="Wingdings" pitchFamily="2" charset="2"/>
              <a:buChar char="Ø"/>
            </a:pPr>
            <a:r>
              <a:rPr lang="en-US" dirty="0" smtClean="0"/>
              <a:t>Tax collecting cannot go against another part of the constitution</a:t>
            </a:r>
          </a:p>
          <a:p>
            <a:pPr>
              <a:buFont typeface="Wingdings" pitchFamily="2" charset="2"/>
              <a:buChar char="Ø"/>
            </a:pPr>
            <a:r>
              <a:rPr lang="en-US" dirty="0" smtClean="0"/>
              <a:t>For example, Congress cannot tax a church as this would violate a part of the Constitution.</a:t>
            </a:r>
          </a:p>
          <a:p>
            <a:pPr>
              <a:buNone/>
            </a:pPr>
            <a:endParaRPr lang="en-US" u="sng" dirty="0" smtClean="0"/>
          </a:p>
          <a:p>
            <a:pPr>
              <a:buFont typeface="Wingdings" pitchFamily="2" charset="2"/>
              <a:buChar char="Ø"/>
            </a:pPr>
            <a:endParaRPr lang="en-US" dirty="0"/>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Patents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A </a:t>
            </a:r>
            <a:r>
              <a:rPr lang="en-US" u="sng" dirty="0" smtClean="0"/>
              <a:t>patent grants a person the sole right to manufacture, use, or sell any new and useful art, machine, manufacture, or composition of matter, or any new and useful improvement thereof. </a:t>
            </a:r>
          </a:p>
          <a:p>
            <a:pPr>
              <a:buFont typeface="Wingdings" pitchFamily="2" charset="2"/>
              <a:buChar char="Ø"/>
            </a:pPr>
            <a:r>
              <a:rPr lang="en-US" u="sng" dirty="0" smtClean="0"/>
              <a:t>A patent is good for up to 20 years.</a:t>
            </a:r>
          </a:p>
          <a:p>
            <a:pPr>
              <a:buFont typeface="Wingdings" pitchFamily="2" charset="2"/>
              <a:buChar char="Ø"/>
            </a:pPr>
            <a:r>
              <a:rPr lang="en-US" u="sng" dirty="0" smtClean="0"/>
              <a:t>The term of a patent may only be extended by a special act of Congress.</a:t>
            </a:r>
            <a:endParaRPr lang="en-US" dirty="0"/>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295400"/>
          </a:xfrm>
        </p:spPr>
        <p:txBody>
          <a:bodyPr/>
          <a:lstStyle/>
          <a:p>
            <a:r>
              <a:rPr lang="en-US" dirty="0" smtClean="0"/>
              <a:t>Weights and Measures</a:t>
            </a:r>
            <a:endParaRPr lang="en-US" dirty="0"/>
          </a:p>
        </p:txBody>
      </p:sp>
      <p:sp>
        <p:nvSpPr>
          <p:cNvPr id="3" name="Content Placeholder 2"/>
          <p:cNvSpPr>
            <a:spLocks noGrp="1"/>
          </p:cNvSpPr>
          <p:nvPr>
            <p:ph idx="1"/>
          </p:nvPr>
        </p:nvSpPr>
        <p:spPr>
          <a:xfrm>
            <a:off x="381000" y="1600200"/>
            <a:ext cx="8763000" cy="5257800"/>
          </a:xfrm>
        </p:spPr>
        <p:txBody>
          <a:bodyPr>
            <a:normAutofit lnSpcReduction="10000"/>
          </a:bodyPr>
          <a:lstStyle/>
          <a:p>
            <a:pPr>
              <a:buFont typeface="Wingdings" pitchFamily="2" charset="2"/>
              <a:buChar char="Ø"/>
            </a:pPr>
            <a:r>
              <a:rPr lang="en-US" u="sng" dirty="0" smtClean="0"/>
              <a:t>Congress has the right to fix the Standard of Weights and Measures throughout the United States. </a:t>
            </a:r>
          </a:p>
          <a:p>
            <a:pPr>
              <a:buFont typeface="Wingdings" pitchFamily="2" charset="2"/>
              <a:buChar char="Ø"/>
            </a:pPr>
            <a:r>
              <a:rPr lang="en-US" u="sng" dirty="0" smtClean="0"/>
              <a:t>The power reflects the absolute need for accurate, uniform gauges of time, distance, area, weight, volume, and the like</a:t>
            </a:r>
            <a:r>
              <a:rPr lang="en-US" dirty="0" smtClean="0"/>
              <a:t>.</a:t>
            </a:r>
          </a:p>
          <a:p>
            <a:pPr>
              <a:buFont typeface="Wingdings" pitchFamily="2" charset="2"/>
              <a:buChar char="Ø"/>
            </a:pPr>
            <a:r>
              <a:rPr lang="en-US" dirty="0" smtClean="0"/>
              <a:t>The metric system was legalized by Congress in 1866; this includes the use of grams, meter, kilometer, liter, and so on.  </a:t>
            </a:r>
          </a:p>
          <a:p>
            <a:pPr>
              <a:buFont typeface="Wingdings" pitchFamily="2" charset="2"/>
              <a:buChar char="Ø"/>
            </a:pPr>
            <a:r>
              <a:rPr lang="en-US" dirty="0" smtClean="0"/>
              <a:t>This ensures that a pound, etc. will weigh the same in each state.</a:t>
            </a:r>
            <a:endParaRPr lang="en-US" dirty="0"/>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469136"/>
          </a:xfrm>
        </p:spPr>
        <p:txBody>
          <a:bodyPr/>
          <a:lstStyle/>
          <a:p>
            <a:pPr algn="ctr"/>
            <a:r>
              <a:rPr lang="en-US" dirty="0" smtClean="0"/>
              <a:t>Power Over Territories and Other Areas</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US" u="sng" dirty="0" smtClean="0"/>
              <a:t>Congress has the power to acquire, manage, and dispose of various federal areas</a:t>
            </a:r>
          </a:p>
          <a:p>
            <a:pPr>
              <a:buFont typeface="Wingdings" pitchFamily="2" charset="2"/>
              <a:buChar char="Ø"/>
            </a:pPr>
            <a:r>
              <a:rPr lang="en-US" dirty="0" smtClean="0"/>
              <a:t>This </a:t>
            </a:r>
            <a:r>
              <a:rPr lang="en-US" u="sng" dirty="0" smtClean="0"/>
              <a:t>power includes the District of Columbia, and federal territories such as Guam, Puerto Rico, and the Virgin Islands.</a:t>
            </a:r>
          </a:p>
          <a:p>
            <a:pPr>
              <a:buFont typeface="Wingdings" pitchFamily="2" charset="2"/>
              <a:buChar char="Ø"/>
            </a:pPr>
            <a:r>
              <a:rPr lang="en-US" u="sng" dirty="0" smtClean="0"/>
              <a:t>Military land is also included</a:t>
            </a:r>
            <a:r>
              <a:rPr lang="en-US" dirty="0" smtClean="0"/>
              <a:t>; arsenals, naval installations, dockyards, post offices, prisons, parks and forest preserves, etc.</a:t>
            </a:r>
          </a:p>
          <a:p>
            <a:pPr>
              <a:buFont typeface="Wingdings" pitchFamily="2" charset="2"/>
              <a:buChar char="Ø"/>
            </a:pPr>
            <a:r>
              <a:rPr lang="en-US" u="sng" dirty="0" smtClean="0"/>
              <a:t>Eminent Domain allows the Federal Government the inherent power to take private property for public use.</a:t>
            </a:r>
          </a:p>
          <a:p>
            <a:pPr>
              <a:buFont typeface="Wingdings" pitchFamily="2" charset="2"/>
              <a:buChar char="Ø"/>
            </a:pPr>
            <a:r>
              <a:rPr lang="en-US" dirty="0" smtClean="0"/>
              <a:t>This also means that a homeowner may need to give up their land if a highway is needing to be built there</a:t>
            </a:r>
            <a:endParaRPr lang="en-US" dirty="0"/>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2"/>
            <a:ext cx="7772400" cy="45719"/>
          </a:xfrm>
        </p:spPr>
        <p:txBody>
          <a:bodyPr/>
          <a:lstStyle/>
          <a:p>
            <a:endParaRPr lang="en-US" dirty="0"/>
          </a:p>
        </p:txBody>
      </p:sp>
      <p:pic>
        <p:nvPicPr>
          <p:cNvPr id="9" name="Content Placeholder 8" descr="repdir_htm_txt_worldmap6-3.gif"/>
          <p:cNvPicPr>
            <a:picLocks noGrp="1" noChangeAspect="1"/>
          </p:cNvPicPr>
          <p:nvPr>
            <p:ph idx="1"/>
          </p:nvPr>
        </p:nvPicPr>
        <p:blipFill>
          <a:blip r:embed="rId2" cstate="print"/>
          <a:stretch>
            <a:fillRect/>
          </a:stretch>
        </p:blipFill>
        <p:spPr>
          <a:xfrm>
            <a:off x="533402" y="228600"/>
            <a:ext cx="8610599" cy="6324600"/>
          </a:xfrm>
        </p:spPr>
      </p:pic>
      <p:sp>
        <p:nvSpPr>
          <p:cNvPr id="10" name="TextBox 9"/>
          <p:cNvSpPr txBox="1"/>
          <p:nvPr/>
        </p:nvSpPr>
        <p:spPr>
          <a:xfrm>
            <a:off x="2362200" y="3505200"/>
            <a:ext cx="381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VI</a:t>
            </a:r>
          </a:p>
        </p:txBody>
      </p:sp>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914400" y="152400"/>
            <a:ext cx="7772400" cy="1219200"/>
          </a:xfrm>
        </p:spPr>
        <p:txBody>
          <a:bodyPr/>
          <a:lstStyle/>
          <a:p>
            <a:pPr algn="ctr"/>
            <a:r>
              <a:rPr lang="en-US" dirty="0" smtClean="0"/>
              <a:t>Federal Land in the Western United States</a:t>
            </a:r>
            <a:endParaRPr lang="en-US" dirty="0"/>
          </a:p>
        </p:txBody>
      </p:sp>
      <p:pic>
        <p:nvPicPr>
          <p:cNvPr id="17" name="Content Placeholder 16" descr="ebasemap.gif"/>
          <p:cNvPicPr>
            <a:picLocks noGrp="1" noChangeAspect="1"/>
          </p:cNvPicPr>
          <p:nvPr>
            <p:ph idx="1"/>
          </p:nvPr>
        </p:nvPicPr>
        <p:blipFill>
          <a:blip r:embed="rId2" cstate="print">
            <a:duotone>
              <a:schemeClr val="accent5">
                <a:shade val="45000"/>
                <a:satMod val="135000"/>
              </a:schemeClr>
              <a:prstClr val="white"/>
            </a:duotone>
          </a:blip>
          <a:stretch>
            <a:fillRect/>
          </a:stretch>
        </p:blipFill>
        <p:spPr>
          <a:xfrm>
            <a:off x="304800" y="1524000"/>
            <a:ext cx="8839200" cy="5334000"/>
          </a:xfrm>
          <a:ln>
            <a:solidFill>
              <a:schemeClr val="accent5">
                <a:lumMod val="50000"/>
              </a:schemeClr>
            </a:solidFill>
          </a:ln>
        </p:spPr>
      </p:pic>
      <p:sp>
        <p:nvSpPr>
          <p:cNvPr id="18" name="TextBox 17"/>
          <p:cNvSpPr txBox="1"/>
          <p:nvPr/>
        </p:nvSpPr>
        <p:spPr>
          <a:xfrm rot="341848">
            <a:off x="1841863" y="1781395"/>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Washington 38%</a:t>
            </a:r>
            <a:endParaRPr lang="en-US" dirty="0"/>
          </a:p>
        </p:txBody>
      </p:sp>
      <p:sp>
        <p:nvSpPr>
          <p:cNvPr id="19" name="TextBox 18"/>
          <p:cNvSpPr txBox="1"/>
          <p:nvPr/>
        </p:nvSpPr>
        <p:spPr>
          <a:xfrm rot="299059">
            <a:off x="1460375" y="2746009"/>
            <a:ext cx="183479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Oregon 57 %</a:t>
            </a:r>
            <a:endParaRPr lang="en-US" dirty="0"/>
          </a:p>
        </p:txBody>
      </p:sp>
      <p:sp>
        <p:nvSpPr>
          <p:cNvPr id="20" name="TextBox 19"/>
          <p:cNvSpPr txBox="1"/>
          <p:nvPr/>
        </p:nvSpPr>
        <p:spPr>
          <a:xfrm rot="292071">
            <a:off x="3670111" y="3045495"/>
            <a:ext cx="1752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Idaho 66 %</a:t>
            </a:r>
            <a:endParaRPr lang="en-US" dirty="0"/>
          </a:p>
        </p:txBody>
      </p:sp>
      <p:sp>
        <p:nvSpPr>
          <p:cNvPr id="21" name="TextBox 20"/>
          <p:cNvSpPr txBox="1"/>
          <p:nvPr/>
        </p:nvSpPr>
        <p:spPr>
          <a:xfrm rot="167581">
            <a:off x="5189015" y="2274561"/>
            <a:ext cx="2667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Montana 35 %</a:t>
            </a:r>
            <a:endParaRPr lang="en-US" dirty="0"/>
          </a:p>
        </p:txBody>
      </p:sp>
      <p:sp>
        <p:nvSpPr>
          <p:cNvPr id="22" name="TextBox 21"/>
          <p:cNvSpPr txBox="1"/>
          <p:nvPr/>
        </p:nvSpPr>
        <p:spPr>
          <a:xfrm rot="174247">
            <a:off x="5875532" y="3248421"/>
            <a:ext cx="1905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Wyoming 53 %</a:t>
            </a:r>
            <a:endParaRPr lang="en-US" dirty="0"/>
          </a:p>
        </p:txBody>
      </p:sp>
      <p:sp>
        <p:nvSpPr>
          <p:cNvPr id="23" name="TextBox 22"/>
          <p:cNvSpPr txBox="1"/>
          <p:nvPr/>
        </p:nvSpPr>
        <p:spPr>
          <a:xfrm>
            <a:off x="2438401" y="4038600"/>
            <a:ext cx="143706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dirty="0" smtClean="0"/>
              <a:t>Nevada 89 %</a:t>
            </a:r>
            <a:endParaRPr lang="en-US" dirty="0"/>
          </a:p>
        </p:txBody>
      </p:sp>
      <p:sp>
        <p:nvSpPr>
          <p:cNvPr id="24" name="TextBox 23"/>
          <p:cNvSpPr txBox="1"/>
          <p:nvPr/>
        </p:nvSpPr>
        <p:spPr>
          <a:xfrm rot="171433">
            <a:off x="4436657" y="4201260"/>
            <a:ext cx="1447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Utah 72 %</a:t>
            </a:r>
            <a:endParaRPr lang="en-US" dirty="0"/>
          </a:p>
        </p:txBody>
      </p:sp>
      <p:sp>
        <p:nvSpPr>
          <p:cNvPr id="25" name="TextBox 24"/>
          <p:cNvSpPr txBox="1"/>
          <p:nvPr/>
        </p:nvSpPr>
        <p:spPr>
          <a:xfrm rot="157047">
            <a:off x="6629400" y="4343401"/>
            <a:ext cx="1905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Colorado 40 %</a:t>
            </a:r>
            <a:endParaRPr lang="en-US" dirty="0"/>
          </a:p>
        </p:txBody>
      </p:sp>
      <p:sp>
        <p:nvSpPr>
          <p:cNvPr id="26" name="TextBox 25"/>
          <p:cNvSpPr txBox="1"/>
          <p:nvPr/>
        </p:nvSpPr>
        <p:spPr>
          <a:xfrm>
            <a:off x="1066800" y="5029201"/>
            <a:ext cx="1981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California 50 %</a:t>
            </a:r>
            <a:endParaRPr lang="en-US" dirty="0"/>
          </a:p>
        </p:txBody>
      </p:sp>
      <p:sp>
        <p:nvSpPr>
          <p:cNvPr id="27" name="TextBox 26"/>
          <p:cNvSpPr txBox="1"/>
          <p:nvPr/>
        </p:nvSpPr>
        <p:spPr>
          <a:xfrm>
            <a:off x="3733800" y="5334000"/>
            <a:ext cx="186175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Arizona 73 %</a:t>
            </a:r>
            <a:endParaRPr lang="en-US" dirty="0"/>
          </a:p>
        </p:txBody>
      </p:sp>
      <p:sp>
        <p:nvSpPr>
          <p:cNvPr id="28" name="TextBox 27"/>
          <p:cNvSpPr txBox="1"/>
          <p:nvPr/>
        </p:nvSpPr>
        <p:spPr>
          <a:xfrm>
            <a:off x="5943600" y="5562601"/>
            <a:ext cx="2133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New Mexico 46 %</a:t>
            </a:r>
            <a:endParaRPr lang="en-US" dirty="0"/>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426464"/>
          </a:xfrm>
        </p:spPr>
        <p:txBody>
          <a:bodyPr/>
          <a:lstStyle/>
          <a:p>
            <a:pPr algn="ctr"/>
            <a:r>
              <a:rPr lang="en-US" dirty="0" smtClean="0"/>
              <a:t>Why do certain agencies own so much land?</a:t>
            </a:r>
            <a:endParaRPr lang="en-US" dirty="0"/>
          </a:p>
        </p:txBody>
      </p:sp>
      <p:sp>
        <p:nvSpPr>
          <p:cNvPr id="3" name="Content Placeholder 2"/>
          <p:cNvSpPr>
            <a:spLocks noGrp="1"/>
          </p:cNvSpPr>
          <p:nvPr>
            <p:ph idx="1"/>
          </p:nvPr>
        </p:nvSpPr>
        <p:spPr>
          <a:xfrm>
            <a:off x="381000" y="1371600"/>
            <a:ext cx="8763000" cy="5334000"/>
          </a:xfrm>
        </p:spPr>
        <p:txBody>
          <a:bodyPr>
            <a:normAutofit fontScale="92500" lnSpcReduction="20000"/>
          </a:bodyPr>
          <a:lstStyle/>
          <a:p>
            <a:pPr>
              <a:buFont typeface="Wingdings" pitchFamily="2" charset="2"/>
              <a:buChar char="Ø"/>
            </a:pPr>
            <a:r>
              <a:rPr lang="en-US" u="sng" dirty="0" smtClean="0"/>
              <a:t>Nearly </a:t>
            </a:r>
            <a:r>
              <a:rPr lang="en-US" b="1" u="sng" dirty="0" smtClean="0"/>
              <a:t>30% of U.S. territory are Federal lands</a:t>
            </a:r>
          </a:p>
          <a:p>
            <a:pPr>
              <a:buFont typeface="Wingdings" pitchFamily="2" charset="2"/>
              <a:buChar char="Ø"/>
            </a:pPr>
            <a:endParaRPr lang="en-US" dirty="0" smtClean="0"/>
          </a:p>
          <a:p>
            <a:pPr>
              <a:buFont typeface="Wingdings" pitchFamily="2" charset="2"/>
              <a:buChar char="Ø"/>
            </a:pPr>
            <a:r>
              <a:rPr lang="en-US" u="sng" dirty="0" smtClean="0"/>
              <a:t>Federal lands are used as military bases or testing grounds, nature parks and reserves and Indian reservations, or are leased to the private sector for commercial exploitation</a:t>
            </a:r>
            <a:r>
              <a:rPr lang="en-US" dirty="0" smtClean="0"/>
              <a:t> (e.g. forestry, mining, agriculture). </a:t>
            </a:r>
          </a:p>
          <a:p>
            <a:pPr>
              <a:buFont typeface="Wingdings" pitchFamily="2" charset="2"/>
              <a:buChar char="Ø"/>
            </a:pPr>
            <a:r>
              <a:rPr lang="en-US" dirty="0" smtClean="0"/>
              <a:t>These lands are managed by different administrations, such as the Bureau of Land Management, the US Forest Service, the US Fish and Wildlife Service, the National Park Service, the Bureau of Indian Affairs, the US Department of Defense, the US Army Corps of Engineers, the US Bureau of Reclamation or the Tennessee Valley Authority.</a:t>
            </a:r>
            <a:endParaRPr lang="en-US" dirty="0"/>
          </a:p>
        </p:txBody>
      </p:sp>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Judicial Powers</a:t>
            </a:r>
            <a:endParaRPr lang="en-US" dirty="0"/>
          </a:p>
        </p:txBody>
      </p:sp>
      <p:sp>
        <p:nvSpPr>
          <p:cNvPr id="3" name="Content Placeholder 2"/>
          <p:cNvSpPr>
            <a:spLocks noGrp="1"/>
          </p:cNvSpPr>
          <p:nvPr>
            <p:ph idx="1"/>
          </p:nvPr>
        </p:nvSpPr>
        <p:spPr>
          <a:xfrm>
            <a:off x="381000" y="1295400"/>
            <a:ext cx="8763000" cy="5562600"/>
          </a:xfrm>
        </p:spPr>
        <p:txBody>
          <a:bodyPr>
            <a:normAutofit/>
          </a:bodyPr>
          <a:lstStyle/>
          <a:p>
            <a:pPr>
              <a:buFont typeface="Wingdings" pitchFamily="2" charset="2"/>
              <a:buChar char="Ø"/>
            </a:pPr>
            <a:r>
              <a:rPr lang="en-US" dirty="0" smtClean="0"/>
              <a:t>Due in part to the system of Checks and Balances, Congress has several judicial powers. </a:t>
            </a:r>
          </a:p>
          <a:p>
            <a:pPr>
              <a:buFont typeface="Wingdings" pitchFamily="2" charset="2"/>
              <a:buChar char="Ø"/>
            </a:pPr>
            <a:r>
              <a:rPr lang="en-US" u="sng" dirty="0" smtClean="0"/>
              <a:t>These powers allow Congress to define federal crimes and set punishment for violators of federal law.</a:t>
            </a:r>
          </a:p>
          <a:p>
            <a:pPr>
              <a:buFont typeface="Wingdings" pitchFamily="2" charset="2"/>
              <a:buChar char="Ø"/>
            </a:pPr>
            <a:r>
              <a:rPr lang="en-US" dirty="0" smtClean="0"/>
              <a:t>A few </a:t>
            </a:r>
            <a:r>
              <a:rPr lang="en-US" u="sng" dirty="0" smtClean="0"/>
              <a:t>Federal crimes defined in the Constitution include counterfeiting, piracies, and felonies on the high seas, and offenses against international law. </a:t>
            </a:r>
            <a:endParaRPr lang="en-US" u="sng"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371600"/>
          </a:xfrm>
        </p:spPr>
        <p:txBody>
          <a:bodyPr/>
          <a:lstStyle/>
          <a:p>
            <a:r>
              <a:rPr lang="en-US" dirty="0" smtClean="0"/>
              <a:t>LIMITS ON THE TAXING POWER</a:t>
            </a:r>
            <a:endParaRPr lang="en-US" dirty="0"/>
          </a:p>
        </p:txBody>
      </p:sp>
      <p:sp>
        <p:nvSpPr>
          <p:cNvPr id="3" name="Content Placeholder 2"/>
          <p:cNvSpPr>
            <a:spLocks noGrp="1"/>
          </p:cNvSpPr>
          <p:nvPr>
            <p:ph idx="1"/>
          </p:nvPr>
        </p:nvSpPr>
        <p:spPr>
          <a:xfrm>
            <a:off x="533400" y="1066800"/>
            <a:ext cx="8610600" cy="5638800"/>
          </a:xfrm>
        </p:spPr>
        <p:txBody>
          <a:bodyPr/>
          <a:lstStyle/>
          <a:p>
            <a:pPr>
              <a:buFont typeface="Wingdings" pitchFamily="2" charset="2"/>
              <a:buChar char="Ø"/>
            </a:pPr>
            <a:r>
              <a:rPr lang="en-US" dirty="0" smtClean="0"/>
              <a:t>There are 4 explicit limitations on taxing power:</a:t>
            </a:r>
          </a:p>
          <a:p>
            <a:pPr>
              <a:buNone/>
            </a:pPr>
            <a:r>
              <a:rPr lang="en-US" dirty="0" smtClean="0"/>
              <a:t>	1) </a:t>
            </a:r>
            <a:r>
              <a:rPr lang="en-US" u="sng" dirty="0" smtClean="0"/>
              <a:t>Congress may only tax for public purposes-not private benefit</a:t>
            </a:r>
            <a:r>
              <a:rPr lang="en-US" dirty="0" smtClean="0"/>
              <a:t>; levied “only to pay the Debts and provide for the common Defense and general Welfare of the United States”. </a:t>
            </a:r>
          </a:p>
          <a:p>
            <a:pPr>
              <a:buNone/>
            </a:pPr>
            <a:r>
              <a:rPr lang="en-US" dirty="0" smtClean="0"/>
              <a:t>	2) </a:t>
            </a:r>
            <a:r>
              <a:rPr lang="en-US" u="sng" dirty="0" smtClean="0"/>
              <a:t>Congress may not tax exports</a:t>
            </a:r>
            <a:r>
              <a:rPr lang="en-US" dirty="0" smtClean="0"/>
              <a:t>; Article I, Section 9, Clause 5 declares “no Tax or Duty shall be laid on Articles exported from any state”.</a:t>
            </a:r>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On The Taxing Power</a:t>
            </a:r>
            <a:endParaRPr lang="en-US" dirty="0"/>
          </a:p>
        </p:txBody>
      </p:sp>
      <p:sp>
        <p:nvSpPr>
          <p:cNvPr id="3" name="Content Placeholder 2"/>
          <p:cNvSpPr>
            <a:spLocks noGrp="1"/>
          </p:cNvSpPr>
          <p:nvPr>
            <p:ph idx="1"/>
          </p:nvPr>
        </p:nvSpPr>
        <p:spPr/>
        <p:txBody>
          <a:bodyPr/>
          <a:lstStyle/>
          <a:p>
            <a:pPr>
              <a:buNone/>
            </a:pPr>
            <a:r>
              <a:rPr lang="en-US" dirty="0" smtClean="0"/>
              <a:t>	</a:t>
            </a:r>
            <a:r>
              <a:rPr lang="en-US" sz="3600" dirty="0" smtClean="0"/>
              <a:t>3) </a:t>
            </a:r>
            <a:r>
              <a:rPr lang="en-US" sz="3600" u="sng" dirty="0" smtClean="0"/>
              <a:t>Direct taxes must be apportioned among states according to their populations.</a:t>
            </a:r>
          </a:p>
          <a:p>
            <a:pPr>
              <a:buNone/>
            </a:pPr>
            <a:endParaRPr lang="en-US" sz="3600" u="sng" dirty="0" smtClean="0"/>
          </a:p>
          <a:p>
            <a:pPr>
              <a:buNone/>
            </a:pPr>
            <a:r>
              <a:rPr lang="en-US" sz="3600" dirty="0" smtClean="0"/>
              <a:t>	4) </a:t>
            </a:r>
            <a:r>
              <a:rPr lang="en-US" sz="3600" u="sng" dirty="0" smtClean="0"/>
              <a:t>All indirect taxes levied by the Government must be levied at the same rate in every part of the country</a:t>
            </a:r>
            <a:r>
              <a:rPr lang="en-US" dirty="0" smtClean="0"/>
              <a:t>. </a:t>
            </a:r>
            <a:endParaRPr lang="en-US"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1240536"/>
          </a:xfrm>
        </p:spPr>
        <p:txBody>
          <a:bodyPr/>
          <a:lstStyle/>
          <a:p>
            <a:pPr algn="ctr"/>
            <a:r>
              <a:rPr lang="en-US" dirty="0" smtClean="0"/>
              <a:t>The Borrowing Power: What is Public Debt? </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u="sng" dirty="0" smtClean="0"/>
              <a:t>Public Debt: All of the money borrowed by the Government over the years and not yet repaid PLUS the accumulated interest on that money. </a:t>
            </a:r>
          </a:p>
          <a:p>
            <a:pPr>
              <a:buFont typeface="Wingdings" pitchFamily="2" charset="2"/>
              <a:buChar char="Ø"/>
            </a:pPr>
            <a:r>
              <a:rPr lang="en-US" dirty="0" smtClean="0"/>
              <a:t>There are NO constitutional limits on the amount of money that Congress may borrow.</a:t>
            </a:r>
          </a:p>
          <a:p>
            <a:pPr>
              <a:buFont typeface="Wingdings" pitchFamily="2" charset="2"/>
              <a:buChar char="Ø"/>
            </a:pPr>
            <a:r>
              <a:rPr lang="en-US" dirty="0" smtClean="0"/>
              <a:t>There IS a limit on public debt as set forth by Congress.</a:t>
            </a:r>
          </a:p>
          <a:p>
            <a:pPr>
              <a:buFont typeface="Wingdings" pitchFamily="2" charset="2"/>
              <a:buChar char="Ø"/>
            </a:pPr>
            <a:r>
              <a:rPr lang="en-US" dirty="0" smtClean="0"/>
              <a:t>However, Congress will raise the limit on public debt if there is the threat that the debt will exceed the limit</a:t>
            </a:r>
          </a:p>
          <a:p>
            <a:pPr>
              <a:buNone/>
            </a:pPr>
            <a:endParaRPr lang="en-US" dirty="0" smtClean="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Borrowing Power</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u="sng" dirty="0" smtClean="0"/>
              <a:t>Deficit Financing is used by the Government because it spends more than it takes in each year, then borrows money to make up the difference</a:t>
            </a:r>
          </a:p>
          <a:p>
            <a:pPr>
              <a:buFont typeface="Wingdings" pitchFamily="2" charset="2"/>
              <a:buChar char="Ø"/>
            </a:pPr>
            <a:r>
              <a:rPr lang="en-US" dirty="0" smtClean="0"/>
              <a:t>This method has been used to deal with the Great Depression of the 1930’s, to pay for World War II, and to fund wars and social programs.</a:t>
            </a:r>
          </a:p>
          <a:p>
            <a:pPr>
              <a:buFont typeface="Wingdings" pitchFamily="2" charset="2"/>
              <a:buChar char="Ø"/>
            </a:pPr>
            <a:r>
              <a:rPr lang="en-US" dirty="0" smtClean="0"/>
              <a:t> </a:t>
            </a:r>
            <a:r>
              <a:rPr lang="en-US" dirty="0" smtClean="0">
                <a:hlinkClick r:id="rId2"/>
              </a:rPr>
              <a:t>http://www.brillig.com/debt_clock/</a:t>
            </a:r>
            <a:endParaRPr lang="en-US" dirty="0" smtClean="0"/>
          </a:p>
          <a:p>
            <a:pPr>
              <a:buNone/>
            </a:pPr>
            <a:endParaRPr lang="en-US" dirty="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Government Spending</a:t>
            </a:r>
            <a:br>
              <a:rPr lang="en-US" dirty="0" smtClean="0"/>
            </a:br>
            <a:endParaRPr lang="en-US" dirty="0"/>
          </a:p>
        </p:txBody>
      </p:sp>
      <p:pic>
        <p:nvPicPr>
          <p:cNvPr id="4" name="Content Placeholder 3" descr="Debt-Limit-Chart_REAL-NUMBERS_CROPPED.jpg"/>
          <p:cNvPicPr>
            <a:picLocks noGrp="1" noChangeAspect="1"/>
          </p:cNvPicPr>
          <p:nvPr>
            <p:ph idx="1"/>
          </p:nvPr>
        </p:nvPicPr>
        <p:blipFill>
          <a:blip r:embed="rId2" cstate="print"/>
          <a:stretch>
            <a:fillRect/>
          </a:stretch>
        </p:blipFill>
        <p:spPr>
          <a:xfrm>
            <a:off x="381000" y="1371600"/>
            <a:ext cx="8763000" cy="5486400"/>
          </a:xfrm>
        </p:spPr>
      </p:pic>
    </p:spTree>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219200"/>
          </a:xfrm>
        </p:spPr>
        <p:txBody>
          <a:bodyPr/>
          <a:lstStyle/>
          <a:p>
            <a:pPr algn="ctr"/>
            <a:r>
              <a:rPr lang="en-US" dirty="0" smtClean="0"/>
              <a:t>Where is this money being spent?</a:t>
            </a:r>
            <a:endParaRPr lang="en-US" dirty="0"/>
          </a:p>
        </p:txBody>
      </p:sp>
      <p:pic>
        <p:nvPicPr>
          <p:cNvPr id="4" name="Content Placeholder 3" descr="usgs_chart_pie1.png"/>
          <p:cNvPicPr>
            <a:picLocks noGrp="1" noChangeAspect="1"/>
          </p:cNvPicPr>
          <p:nvPr>
            <p:ph idx="1"/>
          </p:nvPr>
        </p:nvPicPr>
        <p:blipFill>
          <a:blip r:embed="rId3" cstate="print"/>
          <a:stretch>
            <a:fillRect/>
          </a:stretch>
        </p:blipFill>
        <p:spPr>
          <a:xfrm>
            <a:off x="381002" y="1219201"/>
            <a:ext cx="8762999" cy="5638799"/>
          </a:xfrm>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Commerce Power</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Commerce Power is </a:t>
            </a:r>
            <a:r>
              <a:rPr lang="en-US" u="sng" dirty="0" smtClean="0"/>
              <a:t>the power of Congress to regulate interstate and foreign trade-</a:t>
            </a:r>
            <a:r>
              <a:rPr lang="en-US" dirty="0" smtClean="0"/>
              <a:t>this is vital to the welfare of the nation right along with the taxing power. </a:t>
            </a:r>
          </a:p>
          <a:p>
            <a:pPr>
              <a:buFont typeface="Wingdings" pitchFamily="2" charset="2"/>
              <a:buChar char="Ø"/>
            </a:pPr>
            <a:r>
              <a:rPr lang="en-US" dirty="0" smtClean="0"/>
              <a:t>The Commerce Clause was written by the framers of the constitution; this Clause proved to be more responsible for building a strong Nation out of a weak confederation than any other provision in the constitution</a:t>
            </a:r>
          </a:p>
          <a:p>
            <a:pPr>
              <a:buNone/>
            </a:pPr>
            <a:endParaRPr lang="en-US" dirty="0" smtClean="0"/>
          </a:p>
          <a:p>
            <a:pPr>
              <a:buNone/>
            </a:pPr>
            <a:endParaRPr lang="en-US" dirty="0"/>
          </a:p>
        </p:txBody>
      </p:sp>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Custom 1">
      <a:dk1>
        <a:srgbClr val="3A4453"/>
      </a:dk1>
      <a:lt1>
        <a:sysClr val="window" lastClr="FFFFFF"/>
      </a:lt1>
      <a:dk2>
        <a:srgbClr val="4E5B6F"/>
      </a:dk2>
      <a:lt2>
        <a:srgbClr val="D6ECFF"/>
      </a:lt2>
      <a:accent1>
        <a:srgbClr val="7FD13B"/>
      </a:accent1>
      <a:accent2>
        <a:srgbClr val="C00000"/>
      </a:accent2>
      <a:accent3>
        <a:srgbClr val="F2F2F2"/>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1043</TotalTime>
  <Words>1550</Words>
  <Application>Microsoft Office PowerPoint</Application>
  <PresentationFormat>On-screen Show (4:3)</PresentationFormat>
  <Paragraphs>132</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Metro</vt:lpstr>
      <vt:lpstr>EXPRESSED POWERS  </vt:lpstr>
      <vt:lpstr>The Power to Tax</vt:lpstr>
      <vt:lpstr>LIMITS ON THE TAXING POWER</vt:lpstr>
      <vt:lpstr>Limits On The Taxing Power</vt:lpstr>
      <vt:lpstr>The Borrowing Power: What is Public Debt? </vt:lpstr>
      <vt:lpstr>Borrowing Power</vt:lpstr>
      <vt:lpstr>Tracking Government Spending </vt:lpstr>
      <vt:lpstr>Where is this money being spent?</vt:lpstr>
      <vt:lpstr>Commerce Power</vt:lpstr>
      <vt:lpstr>Limits on Commerce Power</vt:lpstr>
      <vt:lpstr>The Currency Power</vt:lpstr>
      <vt:lpstr>Making money out of nothing</vt:lpstr>
      <vt:lpstr>The Bankruptcy Power</vt:lpstr>
      <vt:lpstr>Fun Facts: Corporate and Famous  Bankruptcies</vt:lpstr>
      <vt:lpstr>Other Expressed Powers</vt:lpstr>
      <vt:lpstr>War Powers</vt:lpstr>
      <vt:lpstr>Expressed Powers</vt:lpstr>
      <vt:lpstr>Postal Power</vt:lpstr>
      <vt:lpstr>Copyrights </vt:lpstr>
      <vt:lpstr>Patents</vt:lpstr>
      <vt:lpstr>Weights and Measures</vt:lpstr>
      <vt:lpstr>Power Over Territories and Other Areas</vt:lpstr>
      <vt:lpstr>Slide 23</vt:lpstr>
      <vt:lpstr>Federal Land in the Western United States</vt:lpstr>
      <vt:lpstr>Why do certain agencies own so much land?</vt:lpstr>
      <vt:lpstr>Judicial Powers</vt:lpstr>
    </vt:vector>
  </TitlesOfParts>
  <Company>Washburn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EXPRESSED POWERS</dc:title>
  <dc:creator>woodenbe</dc:creator>
  <cp:lastModifiedBy>TPS</cp:lastModifiedBy>
  <cp:revision>92</cp:revision>
  <dcterms:created xsi:type="dcterms:W3CDTF">2010-10-28T20:25:59Z</dcterms:created>
  <dcterms:modified xsi:type="dcterms:W3CDTF">2010-11-19T01:02:04Z</dcterms:modified>
</cp:coreProperties>
</file>