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DF8997-2F46-40F3-AEE6-D1B86F4369EF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B3EF594-71AD-400C-A173-CBC501D3A22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Federalism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Fiscal Federalism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Q – How do you get the states to do things they normally wouldn’t do?</a:t>
            </a:r>
          </a:p>
          <a:p>
            <a:pPr lvl="1"/>
            <a:r>
              <a:rPr lang="en-US" dirty="0"/>
              <a:t>A – Money</a:t>
            </a:r>
          </a:p>
          <a:p>
            <a:r>
              <a:rPr lang="en-US" dirty="0"/>
              <a:t>Q – What is the answer to any question ever asked?</a:t>
            </a:r>
          </a:p>
          <a:p>
            <a:pPr lvl="1"/>
            <a:r>
              <a:rPr lang="en-US" dirty="0"/>
              <a:t>A –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Grants-in-Aid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3"/>
                </a:solidFill>
              </a:rPr>
              <a:t>Money paid from one level of government to another to be spent for a specific purpose</a:t>
            </a:r>
          </a:p>
          <a:p>
            <a:pPr>
              <a:lnSpc>
                <a:spcPct val="90000"/>
              </a:lnSpc>
            </a:pPr>
            <a:r>
              <a:rPr lang="en-US" u="sng" dirty="0">
                <a:solidFill>
                  <a:schemeClr val="accent3"/>
                </a:solidFill>
              </a:rPr>
              <a:t>Categorical Grants</a:t>
            </a:r>
            <a:r>
              <a:rPr lang="en-US" dirty="0">
                <a:solidFill>
                  <a:schemeClr val="accent3"/>
                </a:solidFill>
              </a:rPr>
              <a:t> - target specific purposes and “strings attached.” </a:t>
            </a:r>
            <a:r>
              <a:rPr lang="en-US" dirty="0"/>
              <a:t>(States receive funds if state raised age to 21 and lowered BAC to .08)</a:t>
            </a:r>
          </a:p>
          <a:p>
            <a:pPr>
              <a:lnSpc>
                <a:spcPct val="90000"/>
              </a:lnSpc>
            </a:pPr>
            <a:r>
              <a:rPr lang="en-US" u="sng" dirty="0">
                <a:solidFill>
                  <a:schemeClr val="accent3"/>
                </a:solidFill>
              </a:rPr>
              <a:t>Block Grants</a:t>
            </a:r>
            <a:r>
              <a:rPr lang="en-US" dirty="0">
                <a:solidFill>
                  <a:schemeClr val="accent3"/>
                </a:solidFill>
              </a:rPr>
              <a:t> – given for broad, general purposes and allow more discretion on how the money is spent </a:t>
            </a:r>
            <a:r>
              <a:rPr lang="en-US" dirty="0"/>
              <a:t>(ex. Welfare reform)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Mandates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A requirement that a state undertake an activity or provide a service</a:t>
            </a:r>
          </a:p>
          <a:p>
            <a:r>
              <a:rPr lang="en-US" dirty="0"/>
              <a:t>Most apply to Civil Rights and the Environment</a:t>
            </a:r>
          </a:p>
          <a:p>
            <a:r>
              <a:rPr lang="en-US" dirty="0"/>
              <a:t>Often times the states or local </a:t>
            </a:r>
            <a:r>
              <a:rPr lang="en-US" dirty="0" err="1"/>
              <a:t>gov’ts</a:t>
            </a:r>
            <a:r>
              <a:rPr lang="en-US" dirty="0"/>
              <a:t> have to pay the bill of the mandate set by Congress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Mandates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1986 – Asbestos Emergency Response Act, Handicapped Children’s Protection Act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1988 – Drug-free Workplace Acts, Ocean Dumping Ban Act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1990 – Clean Air Act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EX – Columbus, OH spends 23% of the city budget trying to meet environmental mandates (including testing for pesticides used on rice and pineapple)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EX – Public schools have to use Internet filtering or schools lose e-rate subsidies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b="1"/>
              <a:t>The Devolution Revolution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   Devolution</a:t>
            </a:r>
            <a:r>
              <a:rPr lang="en-US" dirty="0"/>
              <a:t> = delegation of power &amp; responsibility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/>
              <a:t>   </a:t>
            </a:r>
            <a:r>
              <a:rPr lang="en-US" sz="2400" i="1" dirty="0"/>
              <a:t>Clinton Era reaction to growth in power of the national government due to Republican majority in both houses of Congress </a:t>
            </a:r>
          </a:p>
          <a:p>
            <a:pPr>
              <a:lnSpc>
                <a:spcPct val="90000"/>
              </a:lnSpc>
            </a:pPr>
            <a:r>
              <a:rPr lang="en-US" dirty="0"/>
              <a:t>President Clinton:  responsibility to administer federal programs as chief executive</a:t>
            </a:r>
          </a:p>
          <a:p>
            <a:pPr>
              <a:lnSpc>
                <a:spcPct val="90000"/>
              </a:lnSpc>
            </a:pPr>
            <a:r>
              <a:rPr lang="en-US" dirty="0"/>
              <a:t>SOH Gingrich: roll back scope of federal government and give back of power to the states</a:t>
            </a:r>
          </a:p>
          <a:p>
            <a:pPr>
              <a:lnSpc>
                <a:spcPct val="90000"/>
              </a:lnSpc>
            </a:pPr>
            <a:r>
              <a:rPr lang="en-US" u="sng" dirty="0"/>
              <a:t>Contract with America</a:t>
            </a:r>
            <a:r>
              <a:rPr lang="en-US" dirty="0"/>
              <a:t>: shift responsibilities to states; Unfunded Mandate Reform Act </a:t>
            </a:r>
            <a:r>
              <a:rPr lang="en-US"/>
              <a:t>of </a:t>
            </a:r>
            <a:r>
              <a:rPr lang="en-US" smtClean="0"/>
              <a:t>1995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Devolution 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Personal Responsibility and Work Opportunity Reconciliation Act of 1996</a:t>
            </a:r>
          </a:p>
          <a:p>
            <a:r>
              <a:rPr lang="en-US" sz="2800"/>
              <a:t>Eliminated welfare and transferred the money to states as block grants</a:t>
            </a:r>
          </a:p>
          <a:p>
            <a:pPr lvl="2"/>
            <a:r>
              <a:rPr lang="en-US" sz="2000"/>
              <a:t>States received wide latitude on how to administer “workfare” but with the knowledge that Congress was counting on anti-poverty spending”</a:t>
            </a:r>
          </a:p>
          <a:p>
            <a:pPr lvl="2"/>
            <a:r>
              <a:rPr lang="en-US" sz="2000"/>
              <a:t>Strings attached: head of family must work or lose benefit; lifetime benefits limited to 5 years; unmarried mother &lt; 18 only receive $ if stay in school and live with adult; immigrants ineligible for 5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3600" b="1"/>
              <a:t>Summary – Key Points to Remember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382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Federalism is an important concept of the American system of government meant to limit the power of the national government.</a:t>
            </a:r>
          </a:p>
          <a:p>
            <a:pPr>
              <a:lnSpc>
                <a:spcPct val="90000"/>
              </a:lnSpc>
            </a:pPr>
            <a:r>
              <a:rPr lang="en-US" sz="2800"/>
              <a:t>The notion of Federalism has changed drastically since the New Deal in the 1930’s.</a:t>
            </a:r>
          </a:p>
          <a:p>
            <a:pPr>
              <a:lnSpc>
                <a:spcPct val="90000"/>
              </a:lnSpc>
            </a:pPr>
            <a:r>
              <a:rPr lang="en-US" sz="2800"/>
              <a:t>In the 1960’s and 1970’s the scope of federal domestic policies and programs increased steadily.</a:t>
            </a:r>
          </a:p>
          <a:p>
            <a:pPr>
              <a:lnSpc>
                <a:spcPct val="90000"/>
              </a:lnSpc>
            </a:pPr>
            <a:r>
              <a:rPr lang="en-US" sz="2800"/>
              <a:t>In the 1980’s Reagan began a rollback of federal funding for programs and funding to states.</a:t>
            </a:r>
          </a:p>
          <a:p>
            <a:pPr>
              <a:lnSpc>
                <a:spcPct val="90000"/>
              </a:lnSpc>
            </a:pPr>
            <a:r>
              <a:rPr lang="en-US" sz="2800"/>
              <a:t>In the mid-1990’s Republican Congress promised to reduce the size and scope of the national government and “return power to the states.”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>
                <a:solidFill>
                  <a:schemeClr val="accent3"/>
                </a:solidFill>
              </a:rPr>
              <a:t>Delegated Powers </a:t>
            </a:r>
            <a:r>
              <a:rPr lang="en-US" dirty="0"/>
              <a:t>(enumerated powers) – </a:t>
            </a:r>
            <a:r>
              <a:rPr lang="en-US" dirty="0">
                <a:solidFill>
                  <a:schemeClr val="accent3"/>
                </a:solidFill>
              </a:rPr>
              <a:t>powers given to Fed </a:t>
            </a:r>
            <a:r>
              <a:rPr lang="en-US" dirty="0" err="1">
                <a:solidFill>
                  <a:schemeClr val="accent3"/>
                </a:solidFill>
              </a:rPr>
              <a:t>gov’t</a:t>
            </a:r>
            <a:r>
              <a:rPr lang="en-US" dirty="0">
                <a:solidFill>
                  <a:schemeClr val="accent3"/>
                </a:solidFill>
              </a:rPr>
              <a:t> by Constitution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accent3"/>
                </a:solidFill>
              </a:rPr>
              <a:t>Reserved Powers – state power alone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accent3"/>
                </a:solidFill>
              </a:rPr>
              <a:t>Concurrent Powers – shared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accent3"/>
                </a:solidFill>
              </a:rPr>
              <a:t>Prohibited Powers – denied from both</a:t>
            </a:r>
          </a:p>
          <a:p>
            <a:pPr lvl="1">
              <a:buFontTx/>
              <a:buChar char="-"/>
            </a:pPr>
            <a:r>
              <a:rPr lang="en-US" dirty="0"/>
              <a:t>Ex. Neither </a:t>
            </a:r>
            <a:r>
              <a:rPr lang="en-US" dirty="0" err="1"/>
              <a:t>gov’t</a:t>
            </a:r>
            <a:r>
              <a:rPr lang="en-US" dirty="0"/>
              <a:t> can tax exports</a:t>
            </a:r>
          </a:p>
          <a:p>
            <a:pPr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Commerce clause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3"/>
                </a:solidFill>
              </a:rPr>
              <a:t>Art. I, Sec. 8, Cl. 3 – ‘The Congress shall have power - To regulate commerce with foreign nations, and among the several states, and with the Indian tribes.”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Congress has used the elastic clause to stretch this power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is commerce? “Buying and selling of goods and services.”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Congress given the power to regulate commerce between foreign countries and US as well as state to state… they </a:t>
            </a:r>
            <a:r>
              <a:rPr lang="en-US" sz="2400" dirty="0" smtClean="0"/>
              <a:t>control </a:t>
            </a:r>
            <a:r>
              <a:rPr lang="en-US" sz="2400" dirty="0"/>
              <a:t>business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Gibbons v. Ogden (1824)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1824 – aka “The Steamboat Case”</a:t>
            </a:r>
          </a:p>
          <a:p>
            <a:r>
              <a:rPr lang="en-US"/>
              <a:t>Ogden received a state licensed monopoly to run a ferry across the Hudson River</a:t>
            </a:r>
          </a:p>
          <a:p>
            <a:r>
              <a:rPr lang="en-US"/>
              <a:t>Gibbons also saw the potential of the traffic between NJ and NY and obtained a federal license.</a:t>
            </a:r>
          </a:p>
          <a:p>
            <a:r>
              <a:rPr lang="en-US"/>
              <a:t>Ogden sued saying he had the valid state license, even though Gibbons had US license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Gibbons v. Ogden (1824)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/>
              <a:t>Result – Gibbons wins</a:t>
            </a:r>
          </a:p>
          <a:p>
            <a:r>
              <a:rPr lang="en-US"/>
              <a:t>Expanded national power in all areas of commerce law because nation overruled state in interstate trade issues</a:t>
            </a:r>
          </a:p>
          <a:p>
            <a:r>
              <a:rPr lang="en-US"/>
              <a:t>Fed Gov’t gets STRONGER</a:t>
            </a:r>
          </a:p>
          <a:p>
            <a:r>
              <a:rPr lang="en-US"/>
              <a:t>All trade today is primarily controlled by national law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Commerce Clause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cares? Why is it important?</a:t>
            </a:r>
          </a:p>
          <a:p>
            <a:pPr lvl="1"/>
            <a:r>
              <a:rPr lang="en-US" dirty="0"/>
              <a:t>Gibbons v. Ogden ruling makes a loop hole giving Congress power to take control over any issue involving the movement of people, or things</a:t>
            </a:r>
          </a:p>
          <a:p>
            <a:pPr lvl="1"/>
            <a:r>
              <a:rPr lang="en-US" dirty="0"/>
              <a:t>Fed </a:t>
            </a:r>
            <a:r>
              <a:rPr lang="en-US" dirty="0" err="1"/>
              <a:t>gov’t</a:t>
            </a:r>
            <a:r>
              <a:rPr lang="en-US" dirty="0"/>
              <a:t> power increased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United States v. Lopez (1995)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1995 </a:t>
            </a:r>
            <a:r>
              <a:rPr lang="en-US" dirty="0"/>
              <a:t>– “Gun Free School Zone” law banned possession of a firearm within 1000 feet of a school, 12 year old Lopez carried a gun on to the property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3"/>
                </a:solidFill>
              </a:rPr>
              <a:t>Declared law unconstitutional – “nothing to do with commerce” – carrying a weapon through a school zone is too much of a stretch for “commerce”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LIMITED National government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Gonzalez v. Raich (2005)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3"/>
                </a:solidFill>
              </a:rPr>
              <a:t>Controlled </a:t>
            </a:r>
            <a:r>
              <a:rPr lang="en-US" sz="2800" dirty="0">
                <a:solidFill>
                  <a:schemeClr val="accent3"/>
                </a:solidFill>
              </a:rPr>
              <a:t>Substance Act (1970) – US </a:t>
            </a:r>
            <a:r>
              <a:rPr lang="en-US" sz="2800" dirty="0" err="1">
                <a:solidFill>
                  <a:schemeClr val="accent3"/>
                </a:solidFill>
              </a:rPr>
              <a:t>gov</a:t>
            </a:r>
            <a:r>
              <a:rPr lang="en-US" sz="2800" dirty="0">
                <a:solidFill>
                  <a:schemeClr val="accent3"/>
                </a:solidFill>
              </a:rPr>
              <a:t> regulates the manufacture, importation, possession, and distribution of certain drugs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3"/>
                </a:solidFill>
              </a:rPr>
              <a:t>Medicinal marijuana was legalized in California, but illegal to US government.</a:t>
            </a:r>
            <a:r>
              <a:rPr lang="en-US" sz="2800" dirty="0"/>
              <a:t> </a:t>
            </a:r>
            <a:r>
              <a:rPr lang="en-US" sz="2800" dirty="0" err="1"/>
              <a:t>Raich</a:t>
            </a:r>
            <a:r>
              <a:rPr lang="en-US" sz="2800" dirty="0"/>
              <a:t> argued </a:t>
            </a:r>
            <a:r>
              <a:rPr lang="en-US" sz="2800" dirty="0">
                <a:solidFill>
                  <a:schemeClr val="accent3"/>
                </a:solidFill>
              </a:rPr>
              <a:t>commerce clause should not take effect </a:t>
            </a:r>
            <a:r>
              <a:rPr lang="en-US" sz="2800" dirty="0"/>
              <a:t>because 1</a:t>
            </a:r>
            <a:r>
              <a:rPr lang="en-US" sz="2800" dirty="0">
                <a:solidFill>
                  <a:schemeClr val="accent3"/>
                </a:solidFill>
              </a:rPr>
              <a:t>) there was no business transactions and 2) there were no state border issues.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3"/>
                </a:solidFill>
              </a:rPr>
              <a:t>Supreme Court ruled 6-3 against </a:t>
            </a:r>
            <a:r>
              <a:rPr lang="en-US" sz="2800" dirty="0" err="1">
                <a:solidFill>
                  <a:schemeClr val="accent3"/>
                </a:solidFill>
              </a:rPr>
              <a:t>Raich</a:t>
            </a:r>
            <a:r>
              <a:rPr lang="en-US" sz="2800" dirty="0">
                <a:solidFill>
                  <a:schemeClr val="accent3"/>
                </a:solidFill>
              </a:rPr>
              <a:t> saying that the federal government could trump state laws that permitted medicinal marijuana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Federalisms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TWO METAPHORS…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Dual Federalism – Layer Cake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743200" y="3429000"/>
            <a:ext cx="32766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743200" y="3886200"/>
            <a:ext cx="3276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33400" y="4572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 Cooperative Federalism – Marble Cake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200400" y="54102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657600" y="5410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114800" y="5410200"/>
            <a:ext cx="5334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200400" y="5867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657600" y="58674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114800" y="5867400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9624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Federal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962400" y="3886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</TotalTime>
  <Words>923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Federalism Part 2</vt:lpstr>
      <vt:lpstr>Powers</vt:lpstr>
      <vt:lpstr>Commerce clause</vt:lpstr>
      <vt:lpstr>Gibbons v. Ogden (1824)</vt:lpstr>
      <vt:lpstr>Gibbons v. Ogden (1824)</vt:lpstr>
      <vt:lpstr>Commerce Clause</vt:lpstr>
      <vt:lpstr>United States v. Lopez (1995)</vt:lpstr>
      <vt:lpstr>Gonzalez v. Raich (2005)</vt:lpstr>
      <vt:lpstr>2 Federalisms</vt:lpstr>
      <vt:lpstr>Fiscal Federalism</vt:lpstr>
      <vt:lpstr>Grants-in-Aid</vt:lpstr>
      <vt:lpstr>Mandates</vt:lpstr>
      <vt:lpstr>Mandates</vt:lpstr>
      <vt:lpstr>The Devolution Revolution</vt:lpstr>
      <vt:lpstr>Devolution Example</vt:lpstr>
      <vt:lpstr>Summary – Key Points to Remember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 Part 2</dc:title>
  <dc:creator>Dustin Rimmey, Team 2011</dc:creator>
  <cp:lastModifiedBy>Dustin Rimmey, Team 2011</cp:lastModifiedBy>
  <cp:revision>2</cp:revision>
  <dcterms:created xsi:type="dcterms:W3CDTF">2011-09-12T01:17:08Z</dcterms:created>
  <dcterms:modified xsi:type="dcterms:W3CDTF">2011-09-12T01:28:24Z</dcterms:modified>
</cp:coreProperties>
</file>