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2"/>
  </p:notesMasterIdLst>
  <p:sldIdLst>
    <p:sldId id="256" r:id="rId2"/>
    <p:sldId id="29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2" r:id="rId13"/>
    <p:sldId id="293" r:id="rId14"/>
    <p:sldId id="294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8" r:id="rId23"/>
    <p:sldId id="309" r:id="rId24"/>
    <p:sldId id="310" r:id="rId25"/>
    <p:sldId id="311" r:id="rId26"/>
    <p:sldId id="312" r:id="rId27"/>
    <p:sldId id="268" r:id="rId28"/>
    <p:sldId id="269" r:id="rId29"/>
    <p:sldId id="313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5173B-69B6-480A-834B-0C770A80E448}" type="datetimeFigureOut">
              <a:rPr lang="en-US" smtClean="0"/>
              <a:pPr/>
              <a:t>2/28/13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CCCD4-39B5-4306-9247-85D55DF52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16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C1AF97-1641-42E2-BEA5-80541ED8AB1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7758E9B-CF8C-4AC6-A309-297B80190F4E}" type="datetimeFigureOut">
              <a:rPr lang="en-US" smtClean="0"/>
              <a:pPr/>
              <a:t>2/28/13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D4679B-B645-4791-83D1-78D2ECD9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8E9B-CF8C-4AC6-A309-297B80190F4E}" type="datetimeFigureOut">
              <a:rPr lang="en-US" smtClean="0"/>
              <a:pPr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679B-B645-4791-83D1-78D2ECD9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7758E9B-CF8C-4AC6-A309-297B80190F4E}" type="datetimeFigureOut">
              <a:rPr lang="en-US" smtClean="0"/>
              <a:pPr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0D4679B-B645-4791-83D1-78D2ECD9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E5F34F7B-7DBD-4735-8871-2412CC7570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59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8E9B-CF8C-4AC6-A309-297B80190F4E}" type="datetimeFigureOut">
              <a:rPr lang="en-US" smtClean="0"/>
              <a:pPr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D4679B-B645-4791-83D1-78D2ECD9FF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8E9B-CF8C-4AC6-A309-297B80190F4E}" type="datetimeFigureOut">
              <a:rPr lang="en-US" smtClean="0"/>
              <a:pPr/>
              <a:t>2/28/13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0D4679B-B645-4791-83D1-78D2ECD9FF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7758E9B-CF8C-4AC6-A309-297B80190F4E}" type="datetimeFigureOut">
              <a:rPr lang="en-US" smtClean="0"/>
              <a:pPr/>
              <a:t>2/28/13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0D4679B-B645-4791-83D1-78D2ECD9FF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7758E9B-CF8C-4AC6-A309-297B80190F4E}" type="datetimeFigureOut">
              <a:rPr lang="en-US" smtClean="0"/>
              <a:pPr/>
              <a:t>2/28/13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0D4679B-B645-4791-83D1-78D2ECD9FF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8E9B-CF8C-4AC6-A309-297B80190F4E}" type="datetimeFigureOut">
              <a:rPr lang="en-US" smtClean="0"/>
              <a:pPr/>
              <a:t>2/28/13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D4679B-B645-4791-83D1-78D2ECD9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8E9B-CF8C-4AC6-A309-297B80190F4E}" type="datetimeFigureOut">
              <a:rPr lang="en-US" smtClean="0"/>
              <a:pPr/>
              <a:t>2/28/13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D4679B-B645-4791-83D1-78D2ECD9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8E9B-CF8C-4AC6-A309-297B80190F4E}" type="datetimeFigureOut">
              <a:rPr lang="en-US" smtClean="0"/>
              <a:pPr/>
              <a:t>2/28/13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D4679B-B645-4791-83D1-78D2ECD9FF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7758E9B-CF8C-4AC6-A309-297B80190F4E}" type="datetimeFigureOut">
              <a:rPr lang="en-US" smtClean="0"/>
              <a:pPr/>
              <a:t>2/28/13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0D4679B-B645-4791-83D1-78D2ECD9FF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7758E9B-CF8C-4AC6-A309-297B80190F4E}" type="datetimeFigureOut">
              <a:rPr lang="en-US" smtClean="0"/>
              <a:pPr/>
              <a:t>2/28/13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0D4679B-B645-4791-83D1-78D2ECD9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BifNYKsLlE&amp;feature=related" TargetMode="External"/><Relationship Id="rId4" Type="http://schemas.openxmlformats.org/officeDocument/2006/relationships/hyperlink" Target="http://www.youtube.com/watch?v=MmlOOL2XuIs&amp;feature=related" TargetMode="External"/><Relationship Id="rId5" Type="http://schemas.openxmlformats.org/officeDocument/2006/relationships/hyperlink" Target="http://www.youtube.com/watch?v=U3DHKni1mu8&amp;feature=related" TargetMode="External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n.wikipedia.org/wiki/Dilma_Roussef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esting.com/postcards/Founding/cgi/card.cgi?p=federalistpapers.jpg" TargetMode="External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ptFhhz5Lrqk" TargetMode="External"/><Relationship Id="rId3" Type="http://schemas.openxmlformats.org/officeDocument/2006/relationships/hyperlink" Target="https://www.youtube.com/watch?v=vJwqhkVmfRg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Government and Policymaking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Chapter 6 Production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38200" indent="-838200"/>
            <a:r>
              <a:rPr lang="en-US" sz="4000"/>
              <a:t>When this happens, there is still a distinct difference between a federal system, however: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dirty="0"/>
              <a:t>Power can be </a:t>
            </a:r>
            <a:r>
              <a:rPr lang="en-US" u="sng" dirty="0"/>
              <a:t>taken</a:t>
            </a:r>
            <a:r>
              <a:rPr lang="en-US" dirty="0"/>
              <a:t> </a:t>
            </a:r>
            <a:r>
              <a:rPr lang="en-US" u="sng" dirty="0"/>
              <a:t>away</a:t>
            </a:r>
            <a:r>
              <a:rPr lang="en-US" dirty="0"/>
              <a:t> in a unitary system (by the central government).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 err="1"/>
              <a:t>Subnational</a:t>
            </a:r>
            <a:r>
              <a:rPr lang="en-US" dirty="0"/>
              <a:t> government’s powers are not </a:t>
            </a:r>
            <a:r>
              <a:rPr lang="en-US" u="sng" dirty="0"/>
              <a:t>constitutionally</a:t>
            </a:r>
            <a:r>
              <a:rPr lang="en-US" dirty="0"/>
              <a:t> protected.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/>
              <a:t>In a unitary system decentralization is not necessarily </a:t>
            </a:r>
            <a:r>
              <a:rPr lang="en-US" u="sng" dirty="0"/>
              <a:t>symmetrical.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/>
              <a:t>Local legislature/government can be </a:t>
            </a:r>
            <a:r>
              <a:rPr lang="en-US" u="sng" dirty="0"/>
              <a:t>dissolved</a:t>
            </a:r>
            <a:r>
              <a:rPr lang="en-US" dirty="0"/>
              <a:t> in unitary systems but not in federal systems.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117600" indent="-1117600"/>
            <a:r>
              <a:rPr lang="en-US" sz="4800"/>
              <a:t>3.  How are legislative, executive, and judicial branches structured?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/>
            <a:r>
              <a:rPr lang="en-US" dirty="0" smtClean="0"/>
              <a:t>A Sub-lecture on Presidential v. Parliamentary Systems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37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hlinkClick r:id="rId3"/>
              </a:rPr>
              <a:t>http://www.youtube.com/watch?v=0BifNYKsLlE&amp;feature=related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http://www.youtube.com/watch?v=MmlOOL2XuIs&amp;feature=related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5"/>
              </a:rPr>
              <a:t>http://www.youtube.com/watch?v=U3DHKni1mu8&amp;feature=related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President and Prime Minister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0"/>
            <a:ext cx="56388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363" y="1524000"/>
            <a:ext cx="92183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/>
              <a:t>Nations with Prime Minister Systems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3200400" y="5257800"/>
            <a:ext cx="5638800" cy="1600200"/>
          </a:xfrm>
        </p:spPr>
        <p:txBody>
          <a:bodyPr/>
          <a:lstStyle/>
          <a:p>
            <a:pPr eaLnBrk="1" hangingPunct="1"/>
            <a:r>
              <a:rPr lang="en-US" dirty="0" smtClean="0"/>
              <a:t>Red-pure systems</a:t>
            </a:r>
          </a:p>
          <a:p>
            <a:pPr eaLnBrk="1" hangingPunct="1"/>
            <a:r>
              <a:rPr lang="en-US" dirty="0" smtClean="0"/>
              <a:t>Yellow and green—adapted systems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5"/>
          <p:cNvSpPr>
            <a:spLocks noChangeArrowheads="1"/>
          </p:cNvSpPr>
          <p:nvPr/>
        </p:nvSpPr>
        <p:spPr bwMode="auto">
          <a:xfrm>
            <a:off x="5638800" y="5029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6147" name="Rectangle 17"/>
          <p:cNvSpPr>
            <a:spLocks noChangeArrowheads="1"/>
          </p:cNvSpPr>
          <p:nvPr/>
        </p:nvSpPr>
        <p:spPr bwMode="auto">
          <a:xfrm>
            <a:off x="5943600" y="61722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Benjamin Netanyahu</a:t>
            </a:r>
          </a:p>
        </p:txBody>
      </p:sp>
      <p:pic>
        <p:nvPicPr>
          <p:cNvPr id="6148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04800"/>
            <a:ext cx="1782763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20"/>
          <p:cNvSpPr>
            <a:spLocks noChangeArrowheads="1"/>
          </p:cNvSpPr>
          <p:nvPr/>
        </p:nvSpPr>
        <p:spPr bwMode="auto">
          <a:xfrm>
            <a:off x="5943600" y="3048000"/>
            <a:ext cx="2990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Manmohan Singh</a:t>
            </a:r>
            <a:r>
              <a:rPr lang="en-US"/>
              <a:t> </a:t>
            </a:r>
          </a:p>
        </p:txBody>
      </p:sp>
      <p:sp>
        <p:nvSpPr>
          <p:cNvPr id="6150" name="Rectangle 21"/>
          <p:cNvSpPr>
            <a:spLocks noChangeArrowheads="1"/>
          </p:cNvSpPr>
          <p:nvPr/>
        </p:nvSpPr>
        <p:spPr bwMode="auto">
          <a:xfrm>
            <a:off x="1143000" y="2760663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/>
              <a:t>Naoto Kan</a:t>
            </a:r>
          </a:p>
        </p:txBody>
      </p:sp>
      <p:pic>
        <p:nvPicPr>
          <p:cNvPr id="6151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733800"/>
            <a:ext cx="34083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914400" y="60960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David Cameron</a:t>
            </a:r>
            <a:endParaRPr lang="en-US"/>
          </a:p>
        </p:txBody>
      </p:sp>
      <p:pic>
        <p:nvPicPr>
          <p:cNvPr id="615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276600"/>
            <a:ext cx="22860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52400"/>
            <a:ext cx="18811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Chairman or Chief?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Chairman</a:t>
            </a:r>
            <a:r>
              <a:rPr lang="en-US" dirty="0" smtClean="0"/>
              <a:t>—facilitator of government</a:t>
            </a:r>
          </a:p>
          <a:p>
            <a:endParaRPr lang="en-US" dirty="0" smtClean="0"/>
          </a:p>
          <a:p>
            <a:r>
              <a:rPr lang="en-US" dirty="0" smtClean="0"/>
              <a:t>Chief—forceful leader of government, leader of policy agenda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Presidential Systems--blue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ChangeArrowheads="1"/>
          </p:cNvSpPr>
          <p:nvPr/>
        </p:nvSpPr>
        <p:spPr bwMode="auto">
          <a:xfrm>
            <a:off x="6934200" y="5486400"/>
            <a:ext cx="1981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>
                <a:hlinkClick r:id="rId2" tooltip="Dilma Rousseff"/>
              </a:rPr>
              <a:t>Dilma Rousseff</a:t>
            </a:r>
            <a:endParaRPr lang="en-US"/>
          </a:p>
        </p:txBody>
      </p:sp>
      <p:sp>
        <p:nvSpPr>
          <p:cNvPr id="11267" name="Rectangle 12"/>
          <p:cNvSpPr>
            <a:spLocks noChangeArrowheads="1"/>
          </p:cNvSpPr>
          <p:nvPr/>
        </p:nvSpPr>
        <p:spPr bwMode="auto">
          <a:xfrm>
            <a:off x="3505200" y="5668963"/>
            <a:ext cx="205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8" name="Rectangle 13"/>
          <p:cNvSpPr>
            <a:spLocks noChangeArrowheads="1"/>
          </p:cNvSpPr>
          <p:nvPr/>
        </p:nvSpPr>
        <p:spPr bwMode="auto">
          <a:xfrm>
            <a:off x="3505200" y="2554288"/>
            <a:ext cx="196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/>
              <a:t>Felipe</a:t>
            </a:r>
            <a:r>
              <a:rPr lang="en-US"/>
              <a:t> </a:t>
            </a:r>
            <a:r>
              <a:rPr lang="en-US" b="1"/>
              <a:t>Calderón</a:t>
            </a:r>
            <a:r>
              <a:rPr lang="en-US"/>
              <a:t> </a:t>
            </a:r>
          </a:p>
        </p:txBody>
      </p:sp>
      <p:sp>
        <p:nvSpPr>
          <p:cNvPr id="11269" name="Rectangle 14"/>
          <p:cNvSpPr>
            <a:spLocks noChangeArrowheads="1"/>
          </p:cNvSpPr>
          <p:nvPr/>
        </p:nvSpPr>
        <p:spPr bwMode="auto">
          <a:xfrm>
            <a:off x="685800" y="34290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/>
              <a:t>Barack Obama</a:t>
            </a:r>
            <a:endParaRPr lang="en-US"/>
          </a:p>
        </p:txBody>
      </p:sp>
      <p:pic>
        <p:nvPicPr>
          <p:cNvPr id="11270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28600"/>
            <a:ext cx="27432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17"/>
          <p:cNvSpPr>
            <a:spLocks noChangeArrowheads="1"/>
          </p:cNvSpPr>
          <p:nvPr/>
        </p:nvSpPr>
        <p:spPr bwMode="auto">
          <a:xfrm>
            <a:off x="3608388" y="5803900"/>
            <a:ext cx="1928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Goodluck Jonathan</a:t>
            </a:r>
          </a:p>
        </p:txBody>
      </p:sp>
      <p:pic>
        <p:nvPicPr>
          <p:cNvPr id="1127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25527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810000"/>
            <a:ext cx="21431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Box 12"/>
          <p:cNvSpPr txBox="1">
            <a:spLocks noChangeArrowheads="1"/>
          </p:cNvSpPr>
          <p:nvPr/>
        </p:nvSpPr>
        <p:spPr bwMode="auto">
          <a:xfrm>
            <a:off x="228600" y="63246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Mahmoud Ahmadinejad</a:t>
            </a:r>
          </a:p>
        </p:txBody>
      </p:sp>
      <p:pic>
        <p:nvPicPr>
          <p:cNvPr id="1127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276600"/>
            <a:ext cx="28956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1447800"/>
            <a:ext cx="2325688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Origins of Presidential System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828800"/>
            <a:ext cx="25812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42973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Hamilton’s Federalist Papers</a:t>
            </a:r>
            <a:br>
              <a:rPr lang="en-US" sz="4000" smtClean="0"/>
            </a:br>
            <a:r>
              <a:rPr lang="en-US" sz="4000" smtClean="0"/>
              <a:t>67-77</a:t>
            </a:r>
          </a:p>
        </p:txBody>
      </p:sp>
      <p:pic>
        <p:nvPicPr>
          <p:cNvPr id="13315" name="Picture 7" descr="Picture of Alexander Hamilton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2133600"/>
            <a:ext cx="3197225" cy="3819525"/>
          </a:xfrm>
          <a:noFill/>
        </p:spPr>
      </p:pic>
      <p:pic>
        <p:nvPicPr>
          <p:cNvPr id="13316" name="Picture 8" descr="The Federalist Papers">
            <a:hlinkClick r:id="rId3"/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77913" y="1600200"/>
            <a:ext cx="2797175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Classifying governments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Four year term, elected not hereditary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Limited length of term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Can be removed through impeachment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Congress can override veto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Commander-in-chief only of those in service 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Can’t dissolve Congress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Treaties must be approved by Senate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 short, a president like the governor of New York, not like a king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Federalist Number 69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Need for energy in the executive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“a feeble executive implies feeble execution of the government”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 Unity in the executive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Limited length of terms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Adequate support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Competent powers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But safety against a tyrant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/>
              <a:t>Federalist Number 70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2117725" y="-2974975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  </a:t>
            </a:r>
          </a:p>
        </p:txBody>
      </p:sp>
      <p:graphicFrame>
        <p:nvGraphicFramePr>
          <p:cNvPr id="11418" name="Group 154"/>
          <p:cNvGraphicFramePr>
            <a:graphicFrameLocks noGrp="1"/>
          </p:cNvGraphicFramePr>
          <p:nvPr/>
        </p:nvGraphicFramePr>
        <p:xfrm>
          <a:off x="381000" y="304800"/>
          <a:ext cx="8534400" cy="6401752"/>
        </p:xfrm>
        <a:graphic>
          <a:graphicData uri="http://schemas.openxmlformats.org/drawingml/2006/table">
            <a:tbl>
              <a:tblPr/>
              <a:tblGrid>
                <a:gridCol w="1981200"/>
                <a:gridCol w="3505200"/>
                <a:gridCol w="3048000"/>
              </a:tblGrid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Parliamentary System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Presidential System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Legislative Branch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Parliament elected by voters. The majority party in Parliament chooses the prime minister.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Congress elected by voters. Legislative and executive functions are separate.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Chief Executive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(Government Head)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Prime minister who heads council of ministers, or "Cabinet"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President, elected by voters, nominates cabinet members.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Head of State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Often a constitutional monarch. Legislatures often choose a ceremonial president, who acts as head of state.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President is head of state.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Elections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Prime minister can call new elections.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Held at fixed intervals.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Political Parties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Often a multiparty system. Government is formed by a ruling coalition of cooperating parties.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Usually a two-party system with third parties holding marginal power.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Israel, Great Britain, and her former colonies, such as India, Japan.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United States, Mexico, Nigeria and Brazil.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Presidential System Advantages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Separation of Powers/Checks and Balances </a:t>
            </a:r>
          </a:p>
          <a:p>
            <a:pPr eaLnBrk="1" hangingPunct="1"/>
            <a:r>
              <a:rPr lang="en-US" smtClean="0"/>
              <a:t>Direct Mandate</a:t>
            </a:r>
          </a:p>
          <a:p>
            <a:pPr eaLnBrk="1" hangingPunct="1"/>
            <a:r>
              <a:rPr lang="en-US" smtClean="0"/>
              <a:t>Executive authority/decisive authority</a:t>
            </a:r>
          </a:p>
          <a:p>
            <a:pPr eaLnBrk="1" hangingPunct="1"/>
            <a:r>
              <a:rPr lang="en-US" smtClean="0"/>
              <a:t>Stability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Presidential System Disadvantages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Independent power can lead to authoritarianism</a:t>
            </a:r>
          </a:p>
          <a:p>
            <a:pPr eaLnBrk="1" hangingPunct="1"/>
            <a:r>
              <a:rPr lang="en-US" smtClean="0"/>
              <a:t>Separation of Powers/Gridlock</a:t>
            </a:r>
          </a:p>
          <a:p>
            <a:pPr eaLnBrk="1" hangingPunct="1"/>
            <a:r>
              <a:rPr lang="en-US" smtClean="0"/>
              <a:t>Difficulty in leadership change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Prime Minister System Advantages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Quicker Legislative Action</a:t>
            </a:r>
          </a:p>
          <a:p>
            <a:pPr eaLnBrk="1" hangingPunct="1"/>
            <a:r>
              <a:rPr lang="en-US" smtClean="0"/>
              <a:t>Collective Cabinet Authority—diversity in leadership</a:t>
            </a:r>
          </a:p>
          <a:p>
            <a:pPr eaLnBrk="1" hangingPunct="1"/>
            <a:r>
              <a:rPr lang="en-US" smtClean="0"/>
              <a:t>Flexibility in Change of Power—votes of no confidence</a:t>
            </a:r>
          </a:p>
          <a:p>
            <a:pPr eaLnBrk="1" hangingPunct="1"/>
            <a:r>
              <a:rPr lang="en-US" smtClean="0"/>
              <a:t>Resistance to authoritarianism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Prime Minister System Disadvantages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Indirect election of prime minister</a:t>
            </a:r>
          </a:p>
          <a:p>
            <a:pPr eaLnBrk="1" hangingPunct="1"/>
            <a:r>
              <a:rPr lang="en-US" smtClean="0"/>
              <a:t>No separation of powers—executive authority less checked</a:t>
            </a:r>
          </a:p>
          <a:p>
            <a:pPr eaLnBrk="1" hangingPunct="1"/>
            <a:r>
              <a:rPr lang="en-US" smtClean="0"/>
              <a:t>No single executive—first among equals</a:t>
            </a:r>
          </a:p>
          <a:p>
            <a:pPr eaLnBrk="1" hangingPunct="1"/>
            <a:r>
              <a:rPr lang="en-US" smtClean="0"/>
              <a:t>One party dominance</a:t>
            </a:r>
          </a:p>
          <a:p>
            <a:pPr eaLnBrk="1" hangingPunct="1"/>
            <a:r>
              <a:rPr lang="en-US" smtClean="0"/>
              <a:t>Potential instability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Similarities Between Presidential and Parliamentary Systems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600200"/>
            <a:ext cx="8540750" cy="5257800"/>
          </a:xfrm>
        </p:spPr>
        <p:txBody>
          <a:bodyPr/>
          <a:lstStyle/>
          <a:p>
            <a:r>
              <a:rPr lang="en-US" dirty="0"/>
              <a:t>Chosen through </a:t>
            </a:r>
            <a:r>
              <a:rPr lang="en-US" u="sng" dirty="0"/>
              <a:t>competitive</a:t>
            </a:r>
            <a:r>
              <a:rPr lang="en-US" dirty="0"/>
              <a:t> </a:t>
            </a:r>
            <a:r>
              <a:rPr lang="en-US" u="sng" dirty="0"/>
              <a:t>party</a:t>
            </a:r>
            <a:r>
              <a:rPr lang="en-US" dirty="0"/>
              <a:t> </a:t>
            </a:r>
            <a:r>
              <a:rPr lang="en-US" u="sng" dirty="0"/>
              <a:t>structures</a:t>
            </a:r>
            <a:r>
              <a:rPr lang="en-US" dirty="0"/>
              <a:t>.  This often leads to smoother transitions of power. </a:t>
            </a:r>
          </a:p>
          <a:p>
            <a:r>
              <a:rPr lang="en-US" dirty="0"/>
              <a:t>Primarily responsible for </a:t>
            </a:r>
            <a:r>
              <a:rPr lang="en-US" u="sng" dirty="0"/>
              <a:t>foreign policy</a:t>
            </a:r>
            <a:r>
              <a:rPr lang="en-US" dirty="0"/>
              <a:t> decisions.  </a:t>
            </a:r>
          </a:p>
          <a:p>
            <a:r>
              <a:rPr lang="en-US" dirty="0"/>
              <a:t>Perform </a:t>
            </a:r>
            <a:r>
              <a:rPr lang="en-US" u="sng" dirty="0"/>
              <a:t>system functions</a:t>
            </a:r>
            <a:r>
              <a:rPr lang="en-US" dirty="0"/>
              <a:t>… for example, a child’s first encounter with politics is usually through a president or prime minster.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Cabinets</a:t>
            </a:r>
          </a:p>
        </p:txBody>
      </p:sp>
      <p:sp>
        <p:nvSpPr>
          <p:cNvPr id="61444" name="Rectangle 4"/>
          <p:cNvSpPr>
            <a:spLocks noGrp="1" noRot="1" noChangeArrowheads="1"/>
          </p:cNvSpPr>
          <p:nvPr>
            <p:ph sz="quarter" idx="1"/>
          </p:nvPr>
        </p:nvSpPr>
        <p:spPr>
          <a:xfrm>
            <a:off x="228600" y="1600200"/>
            <a:ext cx="3051175" cy="44989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400" u="sng" dirty="0"/>
              <a:t>PRESIDENTIAL CABINETS</a:t>
            </a:r>
          </a:p>
          <a:p>
            <a:r>
              <a:rPr lang="en-US" sz="2400" dirty="0"/>
              <a:t>The president </a:t>
            </a:r>
            <a:r>
              <a:rPr lang="en-US" sz="2400" u="sng" dirty="0"/>
              <a:t>selects</a:t>
            </a:r>
            <a:r>
              <a:rPr lang="en-US" sz="2400" dirty="0"/>
              <a:t> cabinet members and, sometimes, must go through legislative approval.  </a:t>
            </a:r>
          </a:p>
          <a:p>
            <a:r>
              <a:rPr lang="en-US" sz="2400" dirty="0"/>
              <a:t>Role is </a:t>
            </a:r>
            <a:r>
              <a:rPr lang="en-US" sz="2400" u="sng" dirty="0"/>
              <a:t>limited</a:t>
            </a:r>
            <a:r>
              <a:rPr lang="en-US" sz="2400" dirty="0"/>
              <a:t>. </a:t>
            </a:r>
          </a:p>
        </p:txBody>
      </p:sp>
      <p:sp>
        <p:nvSpPr>
          <p:cNvPr id="61445" name="Rectangle 5"/>
          <p:cNvSpPr>
            <a:spLocks noGrp="1" noRot="1" noChangeArrowheads="1"/>
          </p:cNvSpPr>
          <p:nvPr>
            <p:ph sz="quarter" idx="2"/>
          </p:nvPr>
        </p:nvSpPr>
        <p:spPr>
          <a:xfrm>
            <a:off x="3200400" y="1600200"/>
            <a:ext cx="5943600" cy="5410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400" u="sng" dirty="0"/>
              <a:t>PARLIAMENTARY CABINETS</a:t>
            </a:r>
          </a:p>
          <a:p>
            <a:r>
              <a:rPr lang="en-US" sz="2400" dirty="0"/>
              <a:t>The entire cabinet is subject to the </a:t>
            </a:r>
            <a:r>
              <a:rPr lang="en-US" sz="2400" u="sng" dirty="0"/>
              <a:t>legislature</a:t>
            </a:r>
            <a:r>
              <a:rPr lang="en-US" sz="2400" dirty="0"/>
              <a:t> and the prime minister (PM) is just the “</a:t>
            </a:r>
            <a:r>
              <a:rPr lang="en-US" sz="2400" u="sng" dirty="0"/>
              <a:t>first among equals.”  </a:t>
            </a:r>
          </a:p>
          <a:p>
            <a:r>
              <a:rPr lang="en-US" sz="2400" dirty="0"/>
              <a:t>The PM must maintain the confidence of the parliamentary majority so they must consult the </a:t>
            </a:r>
            <a:r>
              <a:rPr lang="en-US" sz="2400" u="sng" dirty="0"/>
              <a:t>legislature</a:t>
            </a:r>
            <a:r>
              <a:rPr lang="en-US" sz="2400" dirty="0"/>
              <a:t> when choosing a cabinet.  </a:t>
            </a:r>
          </a:p>
          <a:p>
            <a:r>
              <a:rPr lang="en-US" sz="2400" dirty="0"/>
              <a:t>**There are distinct differences in how a cabinet is formed depending on whether there is a two-party or multi-party </a:t>
            </a:r>
            <a:r>
              <a:rPr lang="en-US" sz="2400" dirty="0" smtClean="0"/>
              <a:t>system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Bureaucracies and Other Bodies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When classifying governments, you can ask five questions to help you classify them: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/>
              <a:t>Who can participate?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How is power distributed? 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How are the legislative, executive, and judicial branches structured?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What is the relationship between the legislative and executive branch?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What type of electoral systems do they have?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Bureaucracies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bureaucracy has almost exclusive control over </a:t>
            </a:r>
            <a:r>
              <a:rPr lang="en-US" u="sng"/>
              <a:t>implementing</a:t>
            </a:r>
            <a:r>
              <a:rPr lang="en-US"/>
              <a:t> </a:t>
            </a:r>
            <a:r>
              <a:rPr lang="en-US" u="sng"/>
              <a:t>laws</a:t>
            </a:r>
            <a:r>
              <a:rPr lang="en-US"/>
              <a:t> and </a:t>
            </a:r>
            <a:r>
              <a:rPr lang="en-US" u="sng"/>
              <a:t>regulations</a:t>
            </a:r>
            <a:r>
              <a:rPr lang="en-US"/>
              <a:t>.  </a:t>
            </a:r>
          </a:p>
          <a:p>
            <a:pPr>
              <a:lnSpc>
                <a:spcPct val="90000"/>
              </a:lnSpc>
            </a:pPr>
            <a:r>
              <a:rPr lang="en-US"/>
              <a:t>Executives and bureaucracies mutually </a:t>
            </a:r>
            <a:r>
              <a:rPr lang="en-US" u="sng"/>
              <a:t>depend</a:t>
            </a:r>
            <a:r>
              <a:rPr lang="en-US"/>
              <a:t> on each other.  Executives need bureaucracies to carry out their policies and make decisions, while bureaucracies need </a:t>
            </a:r>
            <a:r>
              <a:rPr lang="en-US" u="sng"/>
              <a:t>guidance</a:t>
            </a:r>
            <a:r>
              <a:rPr lang="en-US"/>
              <a:t>, </a:t>
            </a:r>
            <a:r>
              <a:rPr lang="en-US" u="sng"/>
              <a:t>direction</a:t>
            </a:r>
            <a:r>
              <a:rPr lang="en-US"/>
              <a:t>, and </a:t>
            </a:r>
            <a:r>
              <a:rPr lang="en-US" u="sng"/>
              <a:t>resources</a:t>
            </a:r>
            <a:r>
              <a:rPr lang="en-US"/>
              <a:t> from the executive.  </a:t>
            </a:r>
            <a:endParaRPr lang="en-US" i="1"/>
          </a:p>
          <a:p>
            <a:pPr lvl="1">
              <a:lnSpc>
                <a:spcPct val="90000"/>
              </a:lnSpc>
            </a:pPr>
            <a:r>
              <a:rPr lang="en-US" i="1"/>
              <a:t>Examples of mutual cooperation</a:t>
            </a:r>
            <a:r>
              <a:rPr lang="en-US"/>
              <a:t>: creating budgets and reorganization of administrative capabilities.</a:t>
            </a:r>
            <a:r>
              <a:rPr lang="en-US" sz="320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Bureaucracies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Bureaucracies are often called “</a:t>
            </a:r>
            <a:r>
              <a:rPr lang="en-US" u="sng"/>
              <a:t>quasi-legislativ</a:t>
            </a:r>
            <a:r>
              <a:rPr lang="en-US"/>
              <a:t>e” because they  often have experts clarify legislation. </a:t>
            </a:r>
          </a:p>
          <a:p>
            <a:pPr>
              <a:lnSpc>
                <a:spcPct val="90000"/>
              </a:lnSpc>
            </a:pPr>
            <a:r>
              <a:rPr lang="en-US"/>
              <a:t>Bureaucracies can also perform “</a:t>
            </a:r>
            <a:r>
              <a:rPr lang="en-US" u="sng"/>
              <a:t>quasi-judicial</a:t>
            </a:r>
            <a:r>
              <a:rPr lang="en-US"/>
              <a:t>” functions because they ensure laws are followed.  They </a:t>
            </a:r>
            <a:r>
              <a:rPr lang="en-US" u="sng"/>
              <a:t>monitor</a:t>
            </a:r>
            <a:r>
              <a:rPr lang="en-US"/>
              <a:t> and </a:t>
            </a:r>
            <a:r>
              <a:rPr lang="en-US" u="sng"/>
              <a:t>penalize</a:t>
            </a:r>
            <a:r>
              <a:rPr lang="en-US"/>
              <a:t> citizens or organizations that do not follow their laws. </a:t>
            </a:r>
          </a:p>
          <a:p>
            <a:pPr lvl="1">
              <a:lnSpc>
                <a:spcPct val="90000"/>
              </a:lnSpc>
            </a:pPr>
            <a:r>
              <a:rPr lang="en-US"/>
              <a:t>Laws are, typically, general so </a:t>
            </a:r>
            <a:r>
              <a:rPr lang="en-US" u="sng"/>
              <a:t>implementing</a:t>
            </a:r>
            <a:r>
              <a:rPr lang="en-US"/>
              <a:t> and </a:t>
            </a:r>
            <a:r>
              <a:rPr lang="en-US" u="sng"/>
              <a:t>enforcing</a:t>
            </a:r>
            <a:r>
              <a:rPr lang="en-US"/>
              <a:t> policies often depends on the interpretations of the bureaucracy.  They also have some leeway as to how much they want to enforce certain laws.  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Max Weber says that bureaucracies have the following features:</a:t>
            </a: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2400" dirty="0"/>
              <a:t>Decision making powers based on jurisdictions, rules, and regulations</a:t>
            </a: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2400" dirty="0"/>
              <a:t>Formal and specialized educational training.</a:t>
            </a: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2400" dirty="0"/>
              <a:t>Hierarchical command structure (pyramid command) where the command/subordinate relationship is clearly defines. Information flows upwards and decisions flow downward.</a:t>
            </a: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2400" dirty="0"/>
              <a:t>Decisions are based on standard operating procedures.  </a:t>
            </a: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2400" dirty="0"/>
              <a:t>Officials hold career positions, are appointed or promoted based on merit, and have protection against political interference.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Bureaucracies</a:t>
            </a:r>
          </a:p>
        </p:txBody>
      </p:sp>
      <p:sp>
        <p:nvSpPr>
          <p:cNvPr id="64516" name="Rectangle 4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600200"/>
            <a:ext cx="4194175" cy="4953000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u="sng"/>
              <a:t>ADVANTAGES</a:t>
            </a:r>
          </a:p>
          <a:p>
            <a:pPr>
              <a:lnSpc>
                <a:spcPct val="90000"/>
              </a:lnSpc>
            </a:pPr>
            <a:r>
              <a:rPr lang="en-US"/>
              <a:t>They promote </a:t>
            </a:r>
            <a:r>
              <a:rPr lang="en-US" u="sng"/>
              <a:t>consistency</a:t>
            </a:r>
            <a:r>
              <a:rPr lang="en-US"/>
              <a:t>, </a:t>
            </a:r>
            <a:r>
              <a:rPr lang="en-US" u="sng"/>
              <a:t>competency</a:t>
            </a:r>
            <a:r>
              <a:rPr lang="en-US"/>
              <a:t>, </a:t>
            </a:r>
            <a:r>
              <a:rPr lang="en-US" u="sng"/>
              <a:t>fair treatment</a:t>
            </a:r>
            <a:r>
              <a:rPr lang="en-US"/>
              <a:t>, and freedom from political influences.  </a:t>
            </a:r>
          </a:p>
          <a:p>
            <a:pPr lvl="1">
              <a:lnSpc>
                <a:spcPct val="90000"/>
              </a:lnSpc>
            </a:pPr>
            <a:r>
              <a:rPr lang="en-US"/>
              <a:t>Example of an American institution free from political influences?</a:t>
            </a:r>
          </a:p>
        </p:txBody>
      </p:sp>
      <p:sp>
        <p:nvSpPr>
          <p:cNvPr id="64517" name="Rectangle 5"/>
          <p:cNvSpPr>
            <a:spLocks noGrp="1" noRot="1" noChangeArrowheads="1"/>
          </p:cNvSpPr>
          <p:nvPr>
            <p:ph sz="quarter" idx="2"/>
          </p:nvPr>
        </p:nvSpPr>
        <p:spPr>
          <a:xfrm>
            <a:off x="4648200" y="1600200"/>
            <a:ext cx="4194175" cy="4876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u="sng"/>
              <a:t>DISADVANTAGES</a:t>
            </a:r>
          </a:p>
          <a:p>
            <a:pPr>
              <a:lnSpc>
                <a:spcPct val="90000"/>
              </a:lnSpc>
            </a:pPr>
            <a:r>
              <a:rPr lang="en-US"/>
              <a:t>They tend to be </a:t>
            </a:r>
            <a:r>
              <a:rPr lang="en-US" u="sng"/>
              <a:t>stodgy</a:t>
            </a:r>
            <a:r>
              <a:rPr lang="en-US"/>
              <a:t>, rule-bound, </a:t>
            </a:r>
            <a:r>
              <a:rPr lang="en-US" u="sng"/>
              <a:t>inflexible</a:t>
            </a:r>
            <a:r>
              <a:rPr lang="en-US"/>
              <a:t>, and </a:t>
            </a:r>
            <a:r>
              <a:rPr lang="en-US" u="sng"/>
              <a:t>insensitive</a:t>
            </a:r>
            <a:r>
              <a:rPr lang="en-US"/>
              <a:t> to the needs of citizens.  </a:t>
            </a:r>
          </a:p>
          <a:p>
            <a:pPr>
              <a:lnSpc>
                <a:spcPct val="90000"/>
              </a:lnSpc>
            </a:pPr>
            <a:r>
              <a:rPr lang="en-US"/>
              <a:t>Few </a:t>
            </a:r>
            <a:r>
              <a:rPr lang="en-US" u="sng"/>
              <a:t>incentives</a:t>
            </a:r>
            <a:r>
              <a:rPr lang="en-US"/>
              <a:t> to be innovative and efficient.  </a:t>
            </a:r>
          </a:p>
          <a:p>
            <a:pPr>
              <a:lnSpc>
                <a:spcPct val="90000"/>
              </a:lnSpc>
            </a:pPr>
            <a:r>
              <a:rPr lang="en-US"/>
              <a:t>Many citizens are tired of bureaucracies due to this lack of </a:t>
            </a:r>
            <a:r>
              <a:rPr lang="en-US" u="sng"/>
              <a:t>efficiency</a:t>
            </a:r>
            <a:r>
              <a:rPr lang="en-US"/>
              <a:t> and responsiveness.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Legislative Bodies</a:t>
            </a:r>
          </a:p>
        </p:txBody>
      </p:sp>
      <p:sp>
        <p:nvSpPr>
          <p:cNvPr id="66563" name="Rectangle 3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/>
            <a:r>
              <a:rPr lang="en-US"/>
              <a:t>Assemblies vary in size and organization.  Some have one house (unicameral) and some have two (bicameral).  </a:t>
            </a:r>
          </a:p>
          <a:p>
            <a:pPr marL="609600" indent="-609600"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Legislative Bodies</a:t>
            </a:r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/>
            <a:r>
              <a:rPr lang="en-US"/>
              <a:t>All assemblies have </a:t>
            </a:r>
            <a:r>
              <a:rPr lang="en-US" u="sng"/>
              <a:t>committee</a:t>
            </a:r>
            <a:r>
              <a:rPr lang="en-US"/>
              <a:t> </a:t>
            </a:r>
            <a:r>
              <a:rPr lang="en-US" u="sng"/>
              <a:t>structures</a:t>
            </a:r>
            <a:r>
              <a:rPr lang="en-US"/>
              <a:t>  </a:t>
            </a:r>
          </a:p>
          <a:p>
            <a:pPr marL="609600" indent="-609600"/>
            <a:r>
              <a:rPr lang="en-US"/>
              <a:t>Functions of assemblies include </a:t>
            </a:r>
            <a:r>
              <a:rPr lang="en-US" u="sng"/>
              <a:t>deliberating</a:t>
            </a:r>
            <a:r>
              <a:rPr lang="en-US"/>
              <a:t>, </a:t>
            </a:r>
            <a:r>
              <a:rPr lang="en-US" u="sng"/>
              <a:t>debating</a:t>
            </a:r>
            <a:r>
              <a:rPr lang="en-US"/>
              <a:t>, and </a:t>
            </a:r>
            <a:r>
              <a:rPr lang="en-US" u="sng"/>
              <a:t>voting</a:t>
            </a:r>
            <a:r>
              <a:rPr lang="en-US"/>
              <a:t> on policies that come before them.  Their decisions about these policies carry the </a:t>
            </a:r>
            <a:r>
              <a:rPr lang="en-US" u="sng"/>
              <a:t>force</a:t>
            </a:r>
            <a:r>
              <a:rPr lang="en-US"/>
              <a:t> of </a:t>
            </a:r>
            <a:r>
              <a:rPr lang="en-US" u="sng"/>
              <a:t>law</a:t>
            </a:r>
            <a:r>
              <a:rPr lang="en-US"/>
              <a:t>.  </a:t>
            </a:r>
          </a:p>
          <a:p>
            <a:pPr marL="609600" indent="-609600"/>
            <a:r>
              <a:rPr lang="en-US"/>
              <a:t>Other functions include controlling </a:t>
            </a:r>
            <a:r>
              <a:rPr lang="en-US" u="sng"/>
              <a:t>public</a:t>
            </a:r>
            <a:r>
              <a:rPr lang="en-US"/>
              <a:t> </a:t>
            </a:r>
            <a:r>
              <a:rPr lang="en-US" u="sng"/>
              <a:t>spending</a:t>
            </a:r>
            <a:r>
              <a:rPr lang="en-US"/>
              <a:t> and </a:t>
            </a:r>
            <a:r>
              <a:rPr lang="en-US" u="sng"/>
              <a:t>appointment</a:t>
            </a:r>
            <a:r>
              <a:rPr lang="en-US"/>
              <a:t> powers.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38200" indent="-838200"/>
            <a:r>
              <a:rPr lang="en-US" sz="4000"/>
              <a:t>Assemblies vary in importance in various nations. (not in handouts)</a:t>
            </a:r>
          </a:p>
        </p:txBody>
      </p:sp>
      <p:graphicFrame>
        <p:nvGraphicFramePr>
          <p:cNvPr id="69659" name="Group 27"/>
          <p:cNvGraphicFramePr>
            <a:graphicFrameLocks noGrp="1"/>
          </p:cNvGraphicFramePr>
          <p:nvPr>
            <p:ph type="tbl" idx="1"/>
          </p:nvPr>
        </p:nvGraphicFramePr>
        <p:xfrm>
          <a:off x="301625" y="1600200"/>
          <a:ext cx="8540750" cy="4846319"/>
        </p:xfrm>
        <a:graphic>
          <a:graphicData uri="http://schemas.openxmlformats.org/drawingml/2006/table">
            <a:tbl>
              <a:tblPr/>
              <a:tblGrid>
                <a:gridCol w="2846388"/>
                <a:gridCol w="2847975"/>
                <a:gridCol w="2846387"/>
              </a:tblGrid>
              <a:tr h="4498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U.S. Congress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Extremely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active role in forming public policy.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House of Commons in Britain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Public policy is usually initiated by the cabinet members and this house is usually a deliberating body that formally enacts and amends legislation. 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National People’s Congress (China)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Essentially, a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tool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of party leaders. They meet and listen to statements by party leaders and “rubberstamp” decisions made by someone else.  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Legislative Bodies</a:t>
            </a:r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/>
            <a:r>
              <a:rPr lang="en-US"/>
              <a:t>Assemblies are, in theory, </a:t>
            </a:r>
            <a:r>
              <a:rPr lang="en-US" u="sng"/>
              <a:t>representatives</a:t>
            </a:r>
            <a:r>
              <a:rPr lang="en-US"/>
              <a:t> of the </a:t>
            </a:r>
            <a:r>
              <a:rPr lang="en-US" u="sng"/>
              <a:t>people</a:t>
            </a:r>
            <a:r>
              <a:rPr lang="en-US"/>
              <a:t>.  The idea that officials should mirror the characteristics of the citizens as much as possible is known as </a:t>
            </a:r>
            <a:r>
              <a:rPr lang="en-US" b="1" u="sng"/>
              <a:t>descriptive</a:t>
            </a:r>
            <a:r>
              <a:rPr lang="en-US" b="1"/>
              <a:t> </a:t>
            </a:r>
            <a:r>
              <a:rPr lang="en-US" b="1" u="sng"/>
              <a:t>representation</a:t>
            </a:r>
            <a:r>
              <a:rPr lang="en-US" b="1"/>
              <a:t>.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Judicial </a:t>
            </a:r>
            <a:br>
              <a:rPr lang="en-US" sz="4000"/>
            </a:br>
            <a:r>
              <a:rPr lang="en-US" sz="4000"/>
              <a:t>Bodies</a:t>
            </a: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/>
            <a:r>
              <a:rPr lang="en-US" b="1" u="sng"/>
              <a:t>Constitutional</a:t>
            </a:r>
            <a:r>
              <a:rPr lang="en-US" b="1"/>
              <a:t> </a:t>
            </a:r>
            <a:r>
              <a:rPr lang="en-US" b="1" u="sng"/>
              <a:t>Courts</a:t>
            </a:r>
            <a:r>
              <a:rPr lang="en-US" b="1"/>
              <a:t> </a:t>
            </a:r>
            <a:r>
              <a:rPr lang="en-US"/>
              <a:t>are the fourth type of government body (bureaucracy, legislative, executive branches).  </a:t>
            </a:r>
          </a:p>
          <a:p>
            <a:pPr marL="609600" indent="-609600"/>
            <a:r>
              <a:rPr lang="en-US"/>
              <a:t>The constitutional court is the </a:t>
            </a:r>
            <a:r>
              <a:rPr lang="en-US" u="sng"/>
              <a:t>highest</a:t>
            </a:r>
            <a:r>
              <a:rPr lang="en-US"/>
              <a:t> </a:t>
            </a:r>
            <a:r>
              <a:rPr lang="en-US" u="sng"/>
              <a:t>judicial</a:t>
            </a:r>
            <a:r>
              <a:rPr lang="en-US"/>
              <a:t> </a:t>
            </a:r>
            <a:r>
              <a:rPr lang="en-US" u="sng"/>
              <a:t>body</a:t>
            </a:r>
            <a:r>
              <a:rPr lang="en-US"/>
              <a:t> that rules on constitutionality of laws and other government actions. </a:t>
            </a:r>
          </a:p>
          <a:p>
            <a:pPr marL="609600" indent="-609600"/>
            <a:r>
              <a:rPr lang="en-US" u="sng"/>
              <a:t>Judicial</a:t>
            </a:r>
            <a:r>
              <a:rPr lang="en-US"/>
              <a:t> </a:t>
            </a:r>
            <a:r>
              <a:rPr lang="en-US" u="sng"/>
              <a:t>power</a:t>
            </a:r>
            <a:r>
              <a:rPr lang="en-US"/>
              <a:t> has grown over the past century because of the desire to protect human rights.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17600" indent="-1117600"/>
            <a:r>
              <a:rPr lang="en-US" sz="4000"/>
              <a:t>4.  What is the relationship between the legislative and executive  branch?</a:t>
            </a:r>
          </a:p>
        </p:txBody>
      </p:sp>
      <p:pic>
        <p:nvPicPr>
          <p:cNvPr id="75782" name="Picture 6" descr="Presidential gov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76400"/>
            <a:ext cx="4267200" cy="3978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83" name="Picture 7" descr="Parliamentary gov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752600"/>
            <a:ext cx="3451225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 Who can participate?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812800" indent="-812800"/>
            <a:r>
              <a:rPr lang="en-US" dirty="0"/>
              <a:t>The two classifications </a:t>
            </a:r>
            <a:r>
              <a:rPr lang="en-US" dirty="0" smtClean="0"/>
              <a:t>are:</a:t>
            </a:r>
          </a:p>
          <a:p>
            <a:pPr marL="1212850" lvl="1" indent="-812800"/>
            <a:r>
              <a:rPr lang="en-US" dirty="0" smtClean="0"/>
              <a:t> </a:t>
            </a:r>
            <a:r>
              <a:rPr lang="en-US" b="1" dirty="0" smtClean="0"/>
              <a:t>authoritarian:</a:t>
            </a:r>
          </a:p>
          <a:p>
            <a:pPr marL="1612900" lvl="2" indent="-812800"/>
            <a:r>
              <a:rPr lang="en-US" dirty="0" smtClean="0"/>
              <a:t>individual freedom is held as completely subordinate to the power or </a:t>
            </a:r>
            <a:r>
              <a:rPr lang="en-US" b="0" i="0" dirty="0" smtClean="0"/>
              <a:t>authority</a:t>
            </a:r>
            <a:r>
              <a:rPr lang="en-US" dirty="0" smtClean="0"/>
              <a:t> of the state, </a:t>
            </a:r>
          </a:p>
          <a:p>
            <a:pPr marL="1612900" lvl="2" indent="-812800"/>
            <a:r>
              <a:rPr lang="en-US" dirty="0" smtClean="0"/>
              <a:t>centered either in one person or a small </a:t>
            </a:r>
            <a:r>
              <a:rPr lang="en-US" dirty="0"/>
              <a:t>group</a:t>
            </a:r>
            <a:r>
              <a:rPr lang="en-US" dirty="0" smtClean="0"/>
              <a:t> that is not constitutionally accountable to the people. </a:t>
            </a:r>
          </a:p>
          <a:p>
            <a:pPr marL="1212850" lvl="1" indent="-812800"/>
            <a:r>
              <a:rPr lang="en-US" b="1" dirty="0" smtClean="0"/>
              <a:t>Democratic</a:t>
            </a:r>
          </a:p>
          <a:p>
            <a:pPr marL="1612900" lvl="2" indent="-812800"/>
            <a:r>
              <a:rPr lang="en-US" dirty="0"/>
              <a:t>principle</a:t>
            </a:r>
            <a:r>
              <a:rPr lang="en-US" dirty="0" smtClean="0"/>
              <a:t> of political or social equality for </a:t>
            </a:r>
            <a:r>
              <a:rPr lang="en-US" dirty="0"/>
              <a:t>all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829" name="Rectangle 5"/>
          <p:cNvSpPr>
            <a:spLocks noGrp="1" noRot="1" noChangeArrowheads="1"/>
          </p:cNvSpPr>
          <p:nvPr>
            <p:ph sz="quarter" idx="1"/>
          </p:nvPr>
        </p:nvSpPr>
        <p:spPr>
          <a:xfrm>
            <a:off x="533400" y="1447800"/>
            <a:ext cx="3965575" cy="5260975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</a:pPr>
            <a:r>
              <a:rPr lang="en-US" u="sng" dirty="0"/>
              <a:t>PRESIDENTIAL</a:t>
            </a:r>
          </a:p>
          <a:p>
            <a:r>
              <a:rPr lang="en-US" dirty="0"/>
              <a:t>Branches </a:t>
            </a:r>
            <a:r>
              <a:rPr lang="en-US" u="sng" dirty="0"/>
              <a:t>separate</a:t>
            </a:r>
            <a:r>
              <a:rPr lang="en-US" dirty="0"/>
              <a:t>, </a:t>
            </a:r>
            <a:r>
              <a:rPr lang="en-US" u="sng" dirty="0"/>
              <a:t>independent</a:t>
            </a:r>
            <a:r>
              <a:rPr lang="en-US" dirty="0"/>
              <a:t>, and </a:t>
            </a:r>
            <a:r>
              <a:rPr lang="en-US" u="sng" dirty="0"/>
              <a:t>co-equal</a:t>
            </a:r>
            <a:r>
              <a:rPr lang="en-US" dirty="0"/>
              <a:t>.  Chosen </a:t>
            </a:r>
            <a:r>
              <a:rPr lang="en-US" u="sng" dirty="0"/>
              <a:t>independently</a:t>
            </a:r>
            <a:r>
              <a:rPr lang="en-US" dirty="0"/>
              <a:t> of legislature, fixed term, and broad powers not controlled by legislative branch.   </a:t>
            </a:r>
          </a:p>
          <a:p>
            <a:r>
              <a:rPr lang="en-US" u="sng" dirty="0"/>
              <a:t>Checks</a:t>
            </a:r>
            <a:r>
              <a:rPr lang="en-US" dirty="0"/>
              <a:t> and </a:t>
            </a:r>
            <a:r>
              <a:rPr lang="en-US" u="sng" dirty="0"/>
              <a:t>balances</a:t>
            </a:r>
            <a:r>
              <a:rPr lang="en-US" dirty="0"/>
              <a:t> </a:t>
            </a:r>
          </a:p>
          <a:p>
            <a:r>
              <a:rPr lang="en-US" dirty="0"/>
              <a:t>Mostly located in </a:t>
            </a:r>
            <a:r>
              <a:rPr lang="en-US" u="sng" dirty="0"/>
              <a:t>Western</a:t>
            </a:r>
            <a:r>
              <a:rPr lang="en-US" dirty="0"/>
              <a:t> Hemisphere. </a:t>
            </a:r>
          </a:p>
        </p:txBody>
      </p:sp>
      <p:sp>
        <p:nvSpPr>
          <p:cNvPr id="77830" name="Rectangle 6"/>
          <p:cNvSpPr>
            <a:spLocks noGrp="1" noRot="1" noChangeArrowheads="1"/>
          </p:cNvSpPr>
          <p:nvPr>
            <p:ph sz="quarter" idx="2"/>
          </p:nvPr>
        </p:nvSpPr>
        <p:spPr>
          <a:xfrm>
            <a:off x="4648200" y="1371600"/>
            <a:ext cx="4495800" cy="5715000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</a:pPr>
            <a:r>
              <a:rPr lang="en-US" u="sng" dirty="0"/>
              <a:t>PARLIAMENTARY</a:t>
            </a:r>
          </a:p>
          <a:p>
            <a:r>
              <a:rPr lang="en-US" dirty="0"/>
              <a:t>Executive (Prime Minister, Premier, President) is from</a:t>
            </a:r>
            <a:r>
              <a:rPr lang="en-US" u="sng" dirty="0"/>
              <a:t> legislative</a:t>
            </a:r>
            <a:r>
              <a:rPr lang="en-US" dirty="0"/>
              <a:t> </a:t>
            </a:r>
            <a:r>
              <a:rPr lang="en-US" u="sng" dirty="0"/>
              <a:t>branch</a:t>
            </a:r>
            <a:r>
              <a:rPr lang="en-US" dirty="0"/>
              <a:t>.  </a:t>
            </a:r>
          </a:p>
          <a:p>
            <a:r>
              <a:rPr lang="en-US" dirty="0"/>
              <a:t>Leader from </a:t>
            </a:r>
            <a:r>
              <a:rPr lang="en-US" u="sng" dirty="0"/>
              <a:t>majority</a:t>
            </a:r>
            <a:r>
              <a:rPr lang="en-US" dirty="0"/>
              <a:t> party and chosen from legislative body.</a:t>
            </a:r>
          </a:p>
          <a:p>
            <a:r>
              <a:rPr lang="en-US" dirty="0"/>
              <a:t>Subject to </a:t>
            </a:r>
            <a:r>
              <a:rPr lang="en-US" u="sng" dirty="0"/>
              <a:t>control</a:t>
            </a:r>
            <a:r>
              <a:rPr lang="en-US" dirty="0"/>
              <a:t> of Legislature</a:t>
            </a:r>
          </a:p>
          <a:p>
            <a:r>
              <a:rPr lang="en-US" u="sng" dirty="0"/>
              <a:t>Majority</a:t>
            </a:r>
            <a:r>
              <a:rPr lang="en-US" dirty="0"/>
              <a:t> of governments in the world have parliamentary government.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7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7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Vote of Confidence</a:t>
            </a:r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609600" indent="-609600"/>
            <a:r>
              <a:rPr lang="en-US" sz="2800" dirty="0"/>
              <a:t>A </a:t>
            </a:r>
            <a:r>
              <a:rPr lang="en-US" sz="2800" u="sng" dirty="0"/>
              <a:t>vote</a:t>
            </a:r>
            <a:r>
              <a:rPr lang="en-US" sz="2800" dirty="0"/>
              <a:t> of </a:t>
            </a:r>
            <a:r>
              <a:rPr lang="en-US" sz="2800" u="sng" dirty="0"/>
              <a:t>confidence</a:t>
            </a:r>
            <a:r>
              <a:rPr lang="en-US" sz="2800" dirty="0"/>
              <a:t> may occur in a parliamentary system when the majority party in the parliament </a:t>
            </a:r>
            <a:r>
              <a:rPr lang="en-US" sz="2800" u="sng" dirty="0"/>
              <a:t>disagrees</a:t>
            </a:r>
            <a:r>
              <a:rPr lang="en-US" sz="2800" dirty="0"/>
              <a:t> with a policy or action of the prime minister.  </a:t>
            </a:r>
          </a:p>
          <a:p>
            <a:pPr marL="990600" lvl="1" indent="-533400"/>
            <a:r>
              <a:rPr lang="en-US" sz="2400" dirty="0"/>
              <a:t>If the </a:t>
            </a:r>
            <a:r>
              <a:rPr lang="en-US" sz="2400" u="sng" dirty="0"/>
              <a:t>majority</a:t>
            </a:r>
            <a:r>
              <a:rPr lang="en-US" sz="2400" dirty="0"/>
              <a:t> party and the </a:t>
            </a:r>
            <a:r>
              <a:rPr lang="en-US" sz="2400" u="sng" dirty="0"/>
              <a:t>prime</a:t>
            </a:r>
            <a:r>
              <a:rPr lang="en-US" sz="2400" dirty="0"/>
              <a:t> </a:t>
            </a:r>
            <a:r>
              <a:rPr lang="en-US" sz="2400" u="sng" dirty="0"/>
              <a:t>minister</a:t>
            </a:r>
            <a:r>
              <a:rPr lang="en-US" sz="2400" dirty="0"/>
              <a:t> are in a </a:t>
            </a:r>
            <a:r>
              <a:rPr lang="en-US" sz="2400" u="sng" dirty="0"/>
              <a:t>disagreement</a:t>
            </a:r>
            <a:r>
              <a:rPr lang="en-US" sz="2400" dirty="0"/>
              <a:t> on an issue, the prime minster is expected to </a:t>
            </a:r>
            <a:r>
              <a:rPr lang="en-US" sz="2400" u="sng" dirty="0"/>
              <a:t>dissolve</a:t>
            </a:r>
            <a:r>
              <a:rPr lang="en-US" sz="2400" dirty="0"/>
              <a:t> the parliament and call for new elections. </a:t>
            </a:r>
          </a:p>
          <a:p>
            <a:pPr marL="990600" lvl="1" indent="-533400"/>
            <a:r>
              <a:rPr lang="en-US" sz="2400" dirty="0"/>
              <a:t>If citizens vote for a </a:t>
            </a:r>
            <a:r>
              <a:rPr lang="en-US" sz="2400" u="sng" dirty="0"/>
              <a:t>different</a:t>
            </a:r>
            <a:r>
              <a:rPr lang="en-US" sz="2400" dirty="0"/>
              <a:t> </a:t>
            </a:r>
            <a:r>
              <a:rPr lang="en-US" sz="2400" u="sng" dirty="0"/>
              <a:t>party</a:t>
            </a:r>
            <a:r>
              <a:rPr lang="en-US" sz="2400" dirty="0"/>
              <a:t> to become the majority party, then a successful </a:t>
            </a:r>
            <a:r>
              <a:rPr lang="en-US" sz="2400" u="sng" dirty="0"/>
              <a:t>vote</a:t>
            </a:r>
            <a:r>
              <a:rPr lang="en-US" sz="2400" dirty="0"/>
              <a:t> of </a:t>
            </a:r>
            <a:r>
              <a:rPr lang="en-US" sz="2400" u="sng" dirty="0"/>
              <a:t>confidence</a:t>
            </a:r>
            <a:r>
              <a:rPr lang="en-US" sz="2400" dirty="0"/>
              <a:t> has taken place.</a:t>
            </a:r>
            <a:r>
              <a:rPr lang="en-US" dirty="0"/>
              <a:t> </a:t>
            </a:r>
            <a:endParaRPr lang="en-US" dirty="0"/>
          </a:p>
          <a:p>
            <a:pPr marL="990600" lvl="1" indent="-533400"/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ptFhhz5Lrqk</a:t>
            </a:r>
            <a:endParaRPr lang="en-US" dirty="0" smtClean="0"/>
          </a:p>
          <a:p>
            <a:pPr marL="990600" lvl="1" indent="-533400"/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vJwqhkVmfRg</a:t>
            </a:r>
            <a:endParaRPr lang="en-US" dirty="0" smtClean="0"/>
          </a:p>
          <a:p>
            <a:pPr marL="990600" lvl="1" indent="-533400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457200"/>
          </a:xfrm>
        </p:spPr>
        <p:txBody>
          <a:bodyPr>
            <a:normAutofit fontScale="90000"/>
          </a:bodyPr>
          <a:lstStyle/>
          <a:p>
            <a:pPr marL="1117600" indent="-1117600"/>
            <a:r>
              <a:rPr lang="en-US" sz="3200"/>
              <a:t>5.  What type of electoral systems do they have?</a:t>
            </a:r>
          </a:p>
        </p:txBody>
      </p:sp>
      <p:sp>
        <p:nvSpPr>
          <p:cNvPr id="80899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4800" y="1524000"/>
            <a:ext cx="8540750" cy="5867400"/>
          </a:xfrm>
        </p:spPr>
        <p:txBody>
          <a:bodyPr/>
          <a:lstStyle/>
          <a:p>
            <a:pPr marL="609600" indent="-609600"/>
            <a:r>
              <a:rPr lang="en-US" dirty="0"/>
              <a:t>Types of </a:t>
            </a:r>
            <a:r>
              <a:rPr lang="en-US" u="sng" dirty="0"/>
              <a:t>Electoral</a:t>
            </a:r>
            <a:r>
              <a:rPr lang="en-US" dirty="0"/>
              <a:t> </a:t>
            </a:r>
            <a:r>
              <a:rPr lang="en-US" u="sng" dirty="0"/>
              <a:t>Districts</a:t>
            </a:r>
            <a:endParaRPr lang="en-US" dirty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b="1" dirty="0"/>
              <a:t>Single Member </a:t>
            </a:r>
            <a:r>
              <a:rPr lang="en-US" dirty="0"/>
              <a:t>Districts.  AKA “</a:t>
            </a:r>
            <a:r>
              <a:rPr lang="en-US" u="sng" dirty="0"/>
              <a:t>winner</a:t>
            </a:r>
            <a:r>
              <a:rPr lang="en-US" dirty="0"/>
              <a:t> </a:t>
            </a:r>
            <a:r>
              <a:rPr lang="en-US" u="sng" dirty="0"/>
              <a:t>take</a:t>
            </a:r>
            <a:r>
              <a:rPr lang="en-US" dirty="0"/>
              <a:t> </a:t>
            </a:r>
            <a:r>
              <a:rPr lang="en-US" u="sng" dirty="0"/>
              <a:t>all</a:t>
            </a:r>
            <a:r>
              <a:rPr lang="en-US" dirty="0"/>
              <a:t>”, “first past the post”</a:t>
            </a:r>
          </a:p>
          <a:p>
            <a:pPr marL="990600" lvl="1" indent="-533400"/>
            <a:r>
              <a:rPr lang="en-US" dirty="0"/>
              <a:t>Follow </a:t>
            </a:r>
            <a:r>
              <a:rPr lang="en-US" u="sng" dirty="0"/>
              <a:t>plurality election rules 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b="1"/>
              <a:t>2.   </a:t>
            </a:r>
            <a:r>
              <a:rPr lang="en-US" b="1" u="sng"/>
              <a:t>Proportional</a:t>
            </a:r>
            <a:r>
              <a:rPr lang="en-US" b="1"/>
              <a:t> </a:t>
            </a:r>
            <a:r>
              <a:rPr lang="en-US" b="1" u="sng"/>
              <a:t>representation</a:t>
            </a:r>
            <a:r>
              <a:rPr lang="en-US"/>
              <a:t> is where the nation is divided into a few, large districts and competing parties offer a </a:t>
            </a:r>
            <a:r>
              <a:rPr lang="en-US" u="sng"/>
              <a:t>list</a:t>
            </a:r>
            <a:r>
              <a:rPr lang="en-US"/>
              <a:t> of </a:t>
            </a:r>
            <a:r>
              <a:rPr lang="en-US" u="sng"/>
              <a:t>candidates</a:t>
            </a:r>
            <a:r>
              <a:rPr lang="en-US"/>
              <a:t> rather than a single candidate.  The number of </a:t>
            </a:r>
            <a:r>
              <a:rPr lang="en-US" u="sng"/>
              <a:t>representatives</a:t>
            </a:r>
            <a:r>
              <a:rPr lang="en-US"/>
              <a:t> in the legislature is proportional to the </a:t>
            </a:r>
            <a:r>
              <a:rPr lang="en-US" u="sng"/>
              <a:t>percentage</a:t>
            </a:r>
            <a:r>
              <a:rPr lang="en-US"/>
              <a:t> of </a:t>
            </a:r>
            <a:r>
              <a:rPr lang="en-US" u="sng"/>
              <a:t>votes</a:t>
            </a:r>
            <a:r>
              <a:rPr lang="en-US"/>
              <a:t> it gets.  </a:t>
            </a:r>
          </a:p>
          <a:p>
            <a:pPr marL="1371600" lvl="2" indent="-457200"/>
            <a:r>
              <a:rPr lang="en-US"/>
              <a:t>Many nations have a minimum threshold of voters (3-5%)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Referendum</a:t>
            </a:r>
          </a:p>
        </p:txBody>
      </p:sp>
      <p:sp>
        <p:nvSpPr>
          <p:cNvPr id="81925" name="Rectangle 5"/>
          <p:cNvSpPr>
            <a:spLocks noGrp="1" noRot="1" noChangeArrowheads="1"/>
          </p:cNvSpPr>
          <p:nvPr>
            <p:ph sz="quarter" idx="1"/>
          </p:nvPr>
        </p:nvSpPr>
        <p:spPr>
          <a:xfrm>
            <a:off x="228600" y="1524000"/>
            <a:ext cx="4194175" cy="5715000"/>
          </a:xfrm>
        </p:spPr>
        <p:txBody>
          <a:bodyPr>
            <a:normAutofit lnSpcReduction="10000"/>
          </a:bodyPr>
          <a:lstStyle/>
          <a:p>
            <a:pPr marL="533400" indent="-533400"/>
            <a:r>
              <a:rPr lang="en-US" dirty="0" smtClean="0"/>
              <a:t>Defined</a:t>
            </a:r>
          </a:p>
          <a:p>
            <a:pPr marL="853440" lvl="1" indent="-533400"/>
            <a:r>
              <a:rPr lang="en-US" dirty="0" smtClean="0"/>
              <a:t>the principle or practice of referring measures proposed or passed by a legislative body to the vote of the electorate for approval or rejection.</a:t>
            </a:r>
            <a:endParaRPr lang="en-US" u="sng" dirty="0"/>
          </a:p>
        </p:txBody>
      </p:sp>
      <p:sp>
        <p:nvSpPr>
          <p:cNvPr id="81926" name="Rectangle 6"/>
          <p:cNvSpPr>
            <a:spLocks noGrp="1" noRot="1" noChangeArrowheads="1"/>
          </p:cNvSpPr>
          <p:nvPr>
            <p:ph sz="quarter" idx="2"/>
          </p:nvPr>
        </p:nvSpPr>
        <p:spPr>
          <a:xfrm>
            <a:off x="4724400" y="1524000"/>
            <a:ext cx="4194175" cy="5562600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dirty="0"/>
              <a:t>Advantages to political leaders when holding a referendum:</a:t>
            </a:r>
          </a:p>
          <a:p>
            <a:pPr marL="838200" lvl="1" indent="-381000"/>
            <a:r>
              <a:rPr lang="en-US" dirty="0"/>
              <a:t>Avoid </a:t>
            </a:r>
            <a:r>
              <a:rPr lang="en-US" u="sng" dirty="0"/>
              <a:t>responsibility</a:t>
            </a:r>
            <a:r>
              <a:rPr lang="en-US" dirty="0"/>
              <a:t>.</a:t>
            </a:r>
          </a:p>
          <a:p>
            <a:pPr marL="838200" lvl="1" indent="-381000"/>
            <a:r>
              <a:rPr lang="en-US" dirty="0"/>
              <a:t>Enhance </a:t>
            </a:r>
            <a:r>
              <a:rPr lang="en-US" u="sng" dirty="0"/>
              <a:t>power</a:t>
            </a:r>
            <a:r>
              <a:rPr lang="en-US" dirty="0"/>
              <a:t> of executives</a:t>
            </a:r>
          </a:p>
          <a:p>
            <a:pPr marL="838200" lvl="1" indent="-381000"/>
            <a:r>
              <a:rPr lang="en-US" dirty="0"/>
              <a:t>Bypassing the </a:t>
            </a:r>
            <a:r>
              <a:rPr lang="en-US" u="sng" dirty="0"/>
              <a:t>legislature</a:t>
            </a:r>
            <a:r>
              <a:rPr lang="en-US" dirty="0"/>
              <a:t>.</a:t>
            </a:r>
          </a:p>
          <a:p>
            <a:pPr marL="838200" lvl="1" indent="-381000"/>
            <a:r>
              <a:rPr lang="en-US" dirty="0"/>
              <a:t>More </a:t>
            </a:r>
            <a:r>
              <a:rPr lang="en-US" u="sng" dirty="0"/>
              <a:t>democratic</a:t>
            </a:r>
          </a:p>
          <a:p>
            <a:pPr marL="838200" lvl="1" indent="-381000"/>
            <a:r>
              <a:rPr lang="en-US" dirty="0"/>
              <a:t>Shift accountability.</a:t>
            </a:r>
          </a:p>
          <a:p>
            <a:pPr marL="838200" lvl="1" indent="-381000"/>
            <a:r>
              <a:rPr lang="en-US" dirty="0"/>
              <a:t>Forces decision/shuts off debate</a:t>
            </a:r>
          </a:p>
          <a:p>
            <a:pPr marL="838200" lvl="1" indent="-381000"/>
            <a:r>
              <a:rPr lang="en-US" u="sng" dirty="0"/>
              <a:t>Legitimacy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1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19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19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19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Initiatives</a:t>
            </a:r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/>
            <a:r>
              <a:rPr lang="en-US"/>
              <a:t>Some nations allow </a:t>
            </a:r>
            <a:r>
              <a:rPr lang="en-US" b="1" u="sng"/>
              <a:t>initiatives</a:t>
            </a:r>
            <a:r>
              <a:rPr lang="en-US"/>
              <a:t>.  This is done by getting  a certain number of </a:t>
            </a:r>
            <a:r>
              <a:rPr lang="en-US" u="sng"/>
              <a:t>signatures</a:t>
            </a:r>
            <a:r>
              <a:rPr lang="en-US"/>
              <a:t> from the </a:t>
            </a:r>
            <a:r>
              <a:rPr lang="en-US" u="sng"/>
              <a:t>public</a:t>
            </a:r>
            <a:r>
              <a:rPr lang="en-US"/>
              <a:t>, which obligates the government to hold a national referendum.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Political Parties</a:t>
            </a:r>
          </a:p>
        </p:txBody>
      </p:sp>
      <p:sp>
        <p:nvSpPr>
          <p:cNvPr id="84995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600200"/>
            <a:ext cx="8540750" cy="5257800"/>
          </a:xfrm>
        </p:spPr>
        <p:txBody>
          <a:bodyPr/>
          <a:lstStyle/>
          <a:p>
            <a:pPr marL="609600" indent="-609600"/>
            <a:r>
              <a:rPr lang="en-US" u="sng"/>
              <a:t>Advantages to a 2 Party System</a:t>
            </a:r>
            <a:r>
              <a:rPr lang="en-US"/>
              <a:t>: </a:t>
            </a:r>
          </a:p>
          <a:p>
            <a:pPr marL="990600" lvl="1" indent="-533400"/>
            <a:r>
              <a:rPr lang="en-US"/>
              <a:t>There is a  closer relationship between </a:t>
            </a:r>
            <a:r>
              <a:rPr lang="en-US" u="sng"/>
              <a:t>representatives</a:t>
            </a:r>
            <a:r>
              <a:rPr lang="en-US"/>
              <a:t> and </a:t>
            </a:r>
            <a:r>
              <a:rPr lang="en-US" u="sng"/>
              <a:t>constituencies</a:t>
            </a:r>
          </a:p>
          <a:p>
            <a:pPr marL="990600" lvl="1" indent="-533400"/>
            <a:r>
              <a:rPr lang="en-US"/>
              <a:t>Governments are more </a:t>
            </a:r>
            <a:r>
              <a:rPr lang="en-US" u="sng"/>
              <a:t>stable</a:t>
            </a:r>
          </a:p>
          <a:p>
            <a:pPr marL="990600" lvl="1" indent="-533400"/>
            <a:r>
              <a:rPr lang="en-US"/>
              <a:t>The two-party system is more </a:t>
            </a:r>
            <a:r>
              <a:rPr lang="en-US" u="sng"/>
              <a:t>efficient</a:t>
            </a:r>
            <a:r>
              <a:rPr lang="en-US"/>
              <a:t> at governing and lawmaking than a multiparty system</a:t>
            </a:r>
          </a:p>
          <a:p>
            <a:pPr marL="990600" lvl="1" indent="-533400"/>
            <a:r>
              <a:rPr lang="en-US"/>
              <a:t>The two-party system </a:t>
            </a:r>
            <a:r>
              <a:rPr lang="en-US" u="sng"/>
              <a:t>simplifies</a:t>
            </a:r>
            <a:r>
              <a:rPr lang="en-US"/>
              <a:t> voters’ decisions</a:t>
            </a:r>
          </a:p>
          <a:p>
            <a:pPr marL="990600" lvl="1" indent="-533400"/>
            <a:r>
              <a:rPr lang="en-US"/>
              <a:t>The two-party system </a:t>
            </a:r>
            <a:r>
              <a:rPr lang="en-US" u="sng"/>
              <a:t>promotes</a:t>
            </a:r>
            <a:r>
              <a:rPr lang="en-US"/>
              <a:t> a greater consensus.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Political Parties</a:t>
            </a: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/>
            <a:r>
              <a:rPr lang="en-US" sz="2800" b="1" u="sng"/>
              <a:t>Multiparty systems</a:t>
            </a:r>
            <a:r>
              <a:rPr lang="en-US" sz="2800"/>
              <a:t> have a combinations of parties, voter support, and election laws that ensure that no single party wins a legislative majority.  </a:t>
            </a:r>
            <a:endParaRPr lang="en-US" sz="2800" u="sng"/>
          </a:p>
          <a:p>
            <a:pPr marL="609600" indent="-609600"/>
            <a:r>
              <a:rPr lang="en-US" sz="2800" u="sng"/>
              <a:t>Advantages</a:t>
            </a:r>
            <a:r>
              <a:rPr lang="en-US" sz="2800"/>
              <a:t>: </a:t>
            </a:r>
          </a:p>
          <a:p>
            <a:pPr marL="990600" lvl="1" indent="-533400"/>
            <a:r>
              <a:rPr lang="en-US" sz="2400"/>
              <a:t>The multiparty system provides representation for a </a:t>
            </a:r>
            <a:r>
              <a:rPr lang="en-US" sz="2400" u="sng"/>
              <a:t>greater number</a:t>
            </a:r>
            <a:r>
              <a:rPr lang="en-US" sz="2400"/>
              <a:t> of ethnic groups</a:t>
            </a:r>
          </a:p>
          <a:p>
            <a:pPr marL="990600" lvl="1" indent="-533400"/>
            <a:r>
              <a:rPr lang="en-US" sz="2400"/>
              <a:t>Parties are more </a:t>
            </a:r>
            <a:r>
              <a:rPr lang="en-US" sz="2400" u="sng"/>
              <a:t>accountable</a:t>
            </a:r>
          </a:p>
          <a:p>
            <a:pPr marL="990600" lvl="1" indent="-533400"/>
            <a:r>
              <a:rPr lang="en-US" sz="2400"/>
              <a:t>Parties are more representative of </a:t>
            </a:r>
            <a:r>
              <a:rPr lang="en-US" sz="2400" u="sng"/>
              <a:t>different</a:t>
            </a:r>
            <a:r>
              <a:rPr lang="en-US" sz="2400"/>
              <a:t> </a:t>
            </a:r>
            <a:r>
              <a:rPr lang="en-US" sz="2400" u="sng"/>
              <a:t>divisions</a:t>
            </a:r>
            <a:r>
              <a:rPr lang="en-US" sz="2400"/>
              <a:t> in society.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762000"/>
          </a:xfrm>
        </p:spPr>
        <p:txBody>
          <a:bodyPr/>
          <a:lstStyle/>
          <a:p>
            <a:r>
              <a:rPr lang="en-US"/>
              <a:t>Political Parties</a:t>
            </a:r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228600" y="990600"/>
            <a:ext cx="8540750" cy="52578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400"/>
              <a:t>Sometimes, a </a:t>
            </a:r>
            <a:r>
              <a:rPr lang="en-US" sz="2400" b="1" u="sng"/>
              <a:t>single</a:t>
            </a:r>
            <a:r>
              <a:rPr lang="en-US" sz="2400" b="1"/>
              <a:t> </a:t>
            </a:r>
            <a:r>
              <a:rPr lang="en-US" sz="2400" b="1" u="sng"/>
              <a:t>party</a:t>
            </a:r>
            <a:r>
              <a:rPr lang="en-US" sz="2400" b="1"/>
              <a:t> </a:t>
            </a:r>
            <a:r>
              <a:rPr lang="en-US" sz="2400" b="1" u="sng"/>
              <a:t>system</a:t>
            </a:r>
            <a:r>
              <a:rPr lang="en-US" sz="2400"/>
              <a:t> emerges for a variety of reasons: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000"/>
              <a:t>A </a:t>
            </a:r>
            <a:r>
              <a:rPr lang="en-US" sz="2000" u="sng"/>
              <a:t>revolution</a:t>
            </a:r>
            <a:r>
              <a:rPr lang="en-US" sz="2000"/>
              <a:t> or coup that installs a single party. (Russian Revolution)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000"/>
              <a:t>Emergence of a </a:t>
            </a:r>
            <a:r>
              <a:rPr lang="en-US" sz="2000" u="sng"/>
              <a:t>charismatic</a:t>
            </a:r>
            <a:r>
              <a:rPr lang="en-US" sz="2000"/>
              <a:t> leader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000"/>
              <a:t>An </a:t>
            </a:r>
            <a:r>
              <a:rPr lang="en-US" sz="2000" u="sng"/>
              <a:t>economic</a:t>
            </a:r>
            <a:r>
              <a:rPr lang="en-US" sz="2000"/>
              <a:t> </a:t>
            </a:r>
            <a:r>
              <a:rPr lang="en-US" sz="2000" u="sng"/>
              <a:t>crisis</a:t>
            </a:r>
            <a:r>
              <a:rPr lang="en-US" sz="2000"/>
              <a:t> that leads citizens to unify around a single leader/party.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000" u="sng"/>
              <a:t>Constitutional</a:t>
            </a:r>
            <a:r>
              <a:rPr lang="en-US" sz="2000"/>
              <a:t> imposition of a single party (NAZI Party in Germany)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000"/>
              <a:t>An </a:t>
            </a:r>
            <a:r>
              <a:rPr lang="en-US" sz="2000" u="sng"/>
              <a:t>external</a:t>
            </a:r>
            <a:r>
              <a:rPr lang="en-US" sz="2000"/>
              <a:t> </a:t>
            </a:r>
            <a:r>
              <a:rPr lang="en-US" sz="2000" u="sng"/>
              <a:t>threat</a:t>
            </a:r>
            <a:r>
              <a:rPr lang="en-US" sz="2000"/>
              <a:t> that leads citizens to unify around a single party.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000"/>
              <a:t>Ethnic/religious fragmentation.</a:t>
            </a:r>
            <a:endParaRPr lang="en-US" sz="2000" u="sng"/>
          </a:p>
          <a:p>
            <a:pPr marL="609600" indent="-609600">
              <a:lnSpc>
                <a:spcPct val="90000"/>
              </a:lnSpc>
            </a:pPr>
            <a:r>
              <a:rPr lang="en-US" sz="2400" u="sng"/>
              <a:t>Advantages:</a:t>
            </a:r>
            <a:r>
              <a:rPr lang="en-US" sz="2400"/>
              <a:t>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000"/>
              <a:t>Creates </a:t>
            </a:r>
            <a:r>
              <a:rPr lang="en-US" sz="2000" u="sng"/>
              <a:t>stability</a:t>
            </a:r>
            <a:r>
              <a:rPr lang="en-US" sz="2000"/>
              <a:t> by enacting uniform policies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000"/>
              <a:t>More </a:t>
            </a:r>
            <a:r>
              <a:rPr lang="en-US" sz="2000" u="sng"/>
              <a:t>efficient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000"/>
              <a:t>Acts with a </a:t>
            </a:r>
            <a:r>
              <a:rPr lang="en-US" sz="2000" u="sng"/>
              <a:t>single voice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000"/>
              <a:t>Unites different </a:t>
            </a:r>
            <a:r>
              <a:rPr lang="en-US" sz="2000" u="sng"/>
              <a:t>ethnicities</a:t>
            </a:r>
            <a:r>
              <a:rPr lang="en-US" sz="2000"/>
              <a:t> into one group.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marL="1117600" indent="-1117600" eaLnBrk="1" hangingPunct="1"/>
            <a:r>
              <a:rPr lang="en-US" dirty="0" smtClean="0"/>
              <a:t>Supranational Organizations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8452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marL="1117600" indent="-1117600"/>
            <a:r>
              <a:rPr lang="en-US"/>
              <a:t>2.  How is power distributed?</a:t>
            </a:r>
          </a:p>
        </p:txBody>
      </p:sp>
      <p:sp>
        <p:nvSpPr>
          <p:cNvPr id="7172" name="Rectangle 4"/>
          <p:cNvSpPr>
            <a:spLocks noGrp="1" noRot="1" noChangeArrowheads="1"/>
          </p:cNvSpPr>
          <p:nvPr>
            <p:ph sz="quarter" idx="1"/>
          </p:nvPr>
        </p:nvSpPr>
        <p:spPr>
          <a:xfrm>
            <a:off x="381000" y="1524000"/>
            <a:ext cx="4038600" cy="51355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400" i="1" u="sng"/>
              <a:t>DECENTRALIZED</a:t>
            </a:r>
          </a:p>
          <a:p>
            <a:r>
              <a:rPr lang="en-US" sz="2400" b="1" u="sng"/>
              <a:t>Federal</a:t>
            </a:r>
            <a:r>
              <a:rPr lang="en-US" sz="2400"/>
              <a:t> </a:t>
            </a:r>
            <a:r>
              <a:rPr lang="en-US" sz="2400" b="1" u="sng"/>
              <a:t>systems</a:t>
            </a:r>
            <a:r>
              <a:rPr lang="en-US" sz="2400"/>
              <a:t> of government are decentralized.  </a:t>
            </a:r>
          </a:p>
        </p:txBody>
      </p:sp>
      <p:sp>
        <p:nvSpPr>
          <p:cNvPr id="7173" name="Rectangle 5"/>
          <p:cNvSpPr>
            <a:spLocks noGrp="1" noRot="1" noChangeArrowheads="1"/>
          </p:cNvSpPr>
          <p:nvPr>
            <p:ph sz="quarter" idx="2"/>
          </p:nvPr>
        </p:nvSpPr>
        <p:spPr>
          <a:xfrm>
            <a:off x="4572000" y="1524000"/>
            <a:ext cx="4038600" cy="51355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400" i="1" u="sng"/>
              <a:t>CENTRALIZED</a:t>
            </a:r>
          </a:p>
          <a:p>
            <a:r>
              <a:rPr lang="en-US" sz="2400" b="1" u="sng"/>
              <a:t>Unitary</a:t>
            </a:r>
            <a:r>
              <a:rPr lang="en-US" sz="2400"/>
              <a:t> </a:t>
            </a:r>
            <a:r>
              <a:rPr lang="en-US" sz="2400" b="1" u="sng"/>
              <a:t>systems</a:t>
            </a:r>
            <a:r>
              <a:rPr lang="en-US" sz="2400"/>
              <a:t> are centralized.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95400" y="1295400"/>
            <a:ext cx="647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057400" y="914400"/>
            <a:ext cx="548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Political scientists will ask whether power is </a:t>
            </a:r>
            <a:r>
              <a:rPr lang="en-US" i="1" u="sng"/>
              <a:t>centralized</a:t>
            </a:r>
            <a:r>
              <a:rPr lang="en-US"/>
              <a:t> or </a:t>
            </a:r>
            <a:r>
              <a:rPr lang="en-US" i="1" u="sng"/>
              <a:t>decentralized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Supranational Organizations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8229600" cy="5638800"/>
          </a:xfrm>
        </p:spPr>
        <p:txBody>
          <a:bodyPr/>
          <a:lstStyle/>
          <a:p>
            <a:pPr marL="609600" indent="-609600" eaLnBrk="1" hangingPunct="1"/>
            <a:r>
              <a:rPr lang="en-US" dirty="0" smtClean="0"/>
              <a:t>Supranational Organizations are those who have been given some </a:t>
            </a:r>
            <a:r>
              <a:rPr lang="en-US" u="sng" dirty="0" smtClean="0"/>
              <a:t>sovereignty</a:t>
            </a:r>
            <a:r>
              <a:rPr lang="en-US" dirty="0" smtClean="0"/>
              <a:t> because </a:t>
            </a:r>
            <a:r>
              <a:rPr lang="en-US" u="sng" dirty="0" smtClean="0"/>
              <a:t>nations</a:t>
            </a:r>
            <a:r>
              <a:rPr lang="en-US" dirty="0" smtClean="0"/>
              <a:t> have shifted their powers upwards to them.  This shift took place after WWII.</a:t>
            </a:r>
          </a:p>
          <a:p>
            <a:pPr marL="609600" indent="-609600" eaLnBrk="1" hangingPunct="1"/>
            <a:r>
              <a:rPr lang="en-US" dirty="0" smtClean="0"/>
              <a:t>*Even though these organizations are important, the state is still the most important </a:t>
            </a:r>
            <a:r>
              <a:rPr lang="en-US" u="sng" dirty="0" smtClean="0"/>
              <a:t>political</a:t>
            </a:r>
            <a:r>
              <a:rPr lang="en-US" dirty="0" smtClean="0"/>
              <a:t> </a:t>
            </a:r>
            <a:r>
              <a:rPr lang="en-US" u="sng" dirty="0" smtClean="0"/>
              <a:t>system</a:t>
            </a:r>
            <a:r>
              <a:rPr lang="en-US" dirty="0" smtClean="0"/>
              <a:t> in the world!*</a:t>
            </a:r>
          </a:p>
        </p:txBody>
      </p:sp>
    </p:spTree>
    <p:extLst>
      <p:ext uri="{BB962C8B-B14F-4D97-AF65-F5344CB8AC3E}">
        <p14:creationId xmlns:p14="http://schemas.microsoft.com/office/powerpoint/2010/main" val="12943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Federal Systems</a:t>
            </a:r>
          </a:p>
        </p:txBody>
      </p:sp>
      <p:sp>
        <p:nvSpPr>
          <p:cNvPr id="17412" name="Rectangle 4"/>
          <p:cNvSpPr>
            <a:spLocks noGrp="1" noRot="1" noChangeArrowheads="1"/>
          </p:cNvSpPr>
          <p:nvPr>
            <p:ph sz="quarter" idx="1"/>
          </p:nvPr>
        </p:nvSpPr>
        <p:spPr>
          <a:xfrm>
            <a:off x="304800" y="1600200"/>
            <a:ext cx="4191000" cy="48037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400" b="1" u="sng" dirty="0"/>
              <a:t>Advantages</a:t>
            </a:r>
          </a:p>
          <a:p>
            <a:r>
              <a:rPr lang="en-US" sz="2400" dirty="0"/>
              <a:t>Protects ethnic, linguistic, or religious </a:t>
            </a:r>
            <a:r>
              <a:rPr lang="en-US" sz="2400" u="sng" dirty="0"/>
              <a:t>minorities</a:t>
            </a:r>
            <a:r>
              <a:rPr lang="en-US" sz="2400" dirty="0"/>
              <a:t>.</a:t>
            </a:r>
          </a:p>
          <a:p>
            <a:r>
              <a:rPr lang="en-US" sz="2400" dirty="0"/>
              <a:t>Serves as a check on ambitious rulers and protects </a:t>
            </a:r>
            <a:r>
              <a:rPr lang="en-US" sz="2400" u="sng" dirty="0"/>
              <a:t>markets</a:t>
            </a:r>
            <a:r>
              <a:rPr lang="en-US" sz="2400" dirty="0"/>
              <a:t> and </a:t>
            </a:r>
            <a:r>
              <a:rPr lang="en-US" sz="2400" u="sng" dirty="0"/>
              <a:t>citizen</a:t>
            </a:r>
            <a:r>
              <a:rPr lang="en-US" sz="2400" dirty="0"/>
              <a:t> </a:t>
            </a:r>
            <a:r>
              <a:rPr lang="en-US" sz="2400" u="sng" dirty="0"/>
              <a:t>freedoms</a:t>
            </a:r>
          </a:p>
          <a:p>
            <a:r>
              <a:rPr lang="en-US" sz="2400" dirty="0"/>
              <a:t>Allows for </a:t>
            </a:r>
            <a:r>
              <a:rPr lang="en-US" sz="2400" u="sng" dirty="0"/>
              <a:t>experimentation</a:t>
            </a:r>
            <a:r>
              <a:rPr lang="en-US" sz="2400" dirty="0"/>
              <a:t>.</a:t>
            </a:r>
          </a:p>
          <a:p>
            <a:r>
              <a:rPr lang="en-US" sz="2400" dirty="0"/>
              <a:t>Citizens may choose the policy that best fits them at the </a:t>
            </a:r>
            <a:r>
              <a:rPr lang="en-US" sz="2400" u="sng" dirty="0"/>
              <a:t>regional</a:t>
            </a:r>
            <a:r>
              <a:rPr lang="en-US" sz="2400" dirty="0"/>
              <a:t> level.</a:t>
            </a:r>
          </a:p>
        </p:txBody>
      </p:sp>
      <p:sp>
        <p:nvSpPr>
          <p:cNvPr id="17413" name="Rectangle 5"/>
          <p:cNvSpPr>
            <a:spLocks noGrp="1" noRot="1" noChangeArrowheads="1"/>
          </p:cNvSpPr>
          <p:nvPr>
            <p:ph sz="quarter" idx="2"/>
          </p:nvPr>
        </p:nvSpPr>
        <p:spPr>
          <a:xfrm>
            <a:off x="4648200" y="1524000"/>
            <a:ext cx="4191000" cy="44989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400" b="1" u="sng" dirty="0"/>
              <a:t>Disadvantages</a:t>
            </a:r>
          </a:p>
          <a:p>
            <a:r>
              <a:rPr lang="en-US" sz="2400" dirty="0"/>
              <a:t>Limited </a:t>
            </a:r>
            <a:r>
              <a:rPr lang="en-US" sz="2400" u="sng" dirty="0"/>
              <a:t>equality</a:t>
            </a:r>
            <a:r>
              <a:rPr lang="en-US" sz="2400" dirty="0"/>
              <a:t> because citizens get different treatments and benefits from different local governments.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Unitary Systems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b="1" u="sng"/>
              <a:t>Advantages</a:t>
            </a:r>
          </a:p>
          <a:p>
            <a:r>
              <a:rPr lang="en-US"/>
              <a:t>Are in a better position to </a:t>
            </a:r>
            <a:r>
              <a:rPr lang="en-US" u="sng"/>
              <a:t>redistribute</a:t>
            </a:r>
            <a:r>
              <a:rPr lang="en-US"/>
              <a:t> </a:t>
            </a:r>
            <a:r>
              <a:rPr lang="en-US" u="sng"/>
              <a:t>resources</a:t>
            </a:r>
            <a:r>
              <a:rPr lang="en-US"/>
              <a:t> from richer regions to poorer regions (thus creating more equality) </a:t>
            </a:r>
          </a:p>
        </p:txBody>
      </p:sp>
      <p:sp>
        <p:nvSpPr>
          <p:cNvPr id="20484" name="Rectangle 4"/>
          <p:cNvSpPr>
            <a:spLocks noGrp="1" noRot="1" noChangeArrowheads="1"/>
          </p:cNvSpPr>
          <p:nvPr>
            <p:ph sz="quarter" idx="2"/>
          </p:nvPr>
        </p:nvSpPr>
        <p:spPr>
          <a:xfrm>
            <a:off x="4651375" y="1600200"/>
            <a:ext cx="4191000" cy="44989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b="1" u="sng"/>
              <a:t>Disadvantages</a:t>
            </a:r>
          </a:p>
          <a:p>
            <a:r>
              <a:rPr lang="en-US" u="sng"/>
              <a:t>Local</a:t>
            </a:r>
            <a:r>
              <a:rPr lang="en-US"/>
              <a:t> needs are often overlooked by the central government.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Sometimes, leaders of unitary systems </a:t>
            </a:r>
            <a:r>
              <a:rPr lang="en-US" sz="4000" u="sng"/>
              <a:t>voluntarily</a:t>
            </a:r>
            <a:r>
              <a:rPr lang="en-US" sz="4000"/>
              <a:t> choose to </a:t>
            </a:r>
            <a:r>
              <a:rPr lang="en-US" sz="4000" u="sng"/>
              <a:t>decentralize</a:t>
            </a:r>
            <a:r>
              <a:rPr lang="en-US" sz="4000"/>
              <a:t> power </a:t>
            </a:r>
          </a:p>
        </p:txBody>
      </p:sp>
      <p:sp>
        <p:nvSpPr>
          <p:cNvPr id="8200" name="Rectangle 8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600200"/>
            <a:ext cx="8540750" cy="5029200"/>
          </a:xfrm>
        </p:spPr>
        <p:txBody>
          <a:bodyPr/>
          <a:lstStyle/>
          <a:p>
            <a:pPr marL="660400" indent="-660400">
              <a:lnSpc>
                <a:spcPct val="90000"/>
              </a:lnSpc>
            </a:pPr>
            <a:r>
              <a:rPr lang="en-US"/>
              <a:t>Why?</a:t>
            </a:r>
          </a:p>
          <a:p>
            <a:pPr marL="1035050" lvl="1" indent="-577850">
              <a:lnSpc>
                <a:spcPct val="90000"/>
              </a:lnSpc>
            </a:pPr>
            <a:r>
              <a:rPr lang="en-US"/>
              <a:t>To pacify </a:t>
            </a:r>
            <a:r>
              <a:rPr lang="en-US" u="sng"/>
              <a:t>political</a:t>
            </a:r>
            <a:r>
              <a:rPr lang="en-US"/>
              <a:t> </a:t>
            </a:r>
            <a:r>
              <a:rPr lang="en-US" u="sng"/>
              <a:t>rivals</a:t>
            </a:r>
            <a:r>
              <a:rPr lang="en-US"/>
              <a:t> (intra- or interparty rivalry; devolution in the United Kingdom as an example).</a:t>
            </a:r>
          </a:p>
          <a:p>
            <a:pPr marL="1035050" lvl="1" indent="-577850">
              <a:lnSpc>
                <a:spcPct val="90000"/>
              </a:lnSpc>
            </a:pPr>
            <a:r>
              <a:rPr lang="en-US"/>
              <a:t>To prevent </a:t>
            </a:r>
            <a:r>
              <a:rPr lang="en-US" u="sng"/>
              <a:t>revolution</a:t>
            </a:r>
            <a:r>
              <a:rPr lang="en-US"/>
              <a:t>.</a:t>
            </a:r>
          </a:p>
          <a:p>
            <a:pPr marL="1035050" lvl="1" indent="-577850">
              <a:lnSpc>
                <a:spcPct val="90000"/>
              </a:lnSpc>
            </a:pPr>
            <a:r>
              <a:rPr lang="en-US"/>
              <a:t>Ethnic/regional/national </a:t>
            </a:r>
            <a:r>
              <a:rPr lang="en-US" u="sng"/>
              <a:t>cleavages</a:t>
            </a:r>
            <a:r>
              <a:rPr lang="en-US"/>
              <a:t>.</a:t>
            </a:r>
          </a:p>
          <a:p>
            <a:pPr marL="1035050" lvl="1" indent="-577850">
              <a:lnSpc>
                <a:spcPct val="90000"/>
              </a:lnSpc>
            </a:pPr>
            <a:r>
              <a:rPr lang="en-US"/>
              <a:t>To increase </a:t>
            </a:r>
            <a:r>
              <a:rPr lang="en-US" u="sng"/>
              <a:t>legitimacy</a:t>
            </a:r>
            <a:r>
              <a:rPr lang="en-US"/>
              <a:t>.</a:t>
            </a:r>
          </a:p>
          <a:p>
            <a:pPr marL="1035050" lvl="1" indent="-577850">
              <a:lnSpc>
                <a:spcPct val="90000"/>
              </a:lnSpc>
            </a:pPr>
            <a:r>
              <a:rPr lang="en-US"/>
              <a:t>To increase </a:t>
            </a:r>
            <a:r>
              <a:rPr lang="en-US" u="sng"/>
              <a:t>political</a:t>
            </a:r>
            <a:r>
              <a:rPr lang="en-US"/>
              <a:t> </a:t>
            </a:r>
            <a:r>
              <a:rPr lang="en-US" u="sng"/>
              <a:t>participation</a:t>
            </a:r>
            <a:r>
              <a:rPr lang="en-US"/>
              <a:t>.</a:t>
            </a:r>
          </a:p>
          <a:p>
            <a:pPr marL="1035050" lvl="1" indent="-577850">
              <a:lnSpc>
                <a:spcPct val="90000"/>
              </a:lnSpc>
            </a:pPr>
            <a:r>
              <a:rPr lang="en-US"/>
              <a:t>Political </a:t>
            </a:r>
            <a:r>
              <a:rPr lang="en-US" u="sng"/>
              <a:t>efficiency</a:t>
            </a:r>
            <a:r>
              <a:rPr lang="en-US"/>
              <a:t> (such as distribution of services and tax collection).</a:t>
            </a:r>
          </a:p>
          <a:p>
            <a:pPr marL="1035050" lvl="1" indent="-577850">
              <a:lnSpc>
                <a:spcPct val="90000"/>
              </a:lnSpc>
            </a:pPr>
            <a:r>
              <a:rPr lang="en-US"/>
              <a:t>To increase </a:t>
            </a:r>
            <a:r>
              <a:rPr lang="en-US" u="sng"/>
              <a:t>accountability</a:t>
            </a:r>
            <a:r>
              <a:rPr lang="en-US"/>
              <a:t> of local leaders (e.g., China)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sz="4000"/>
              <a:t>Methods used to decentralize power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/>
            <a:r>
              <a:rPr lang="en-US"/>
              <a:t>Give more </a:t>
            </a:r>
            <a:r>
              <a:rPr lang="en-US" u="sng"/>
              <a:t>power</a:t>
            </a:r>
            <a:r>
              <a:rPr lang="en-US"/>
              <a:t> to </a:t>
            </a:r>
            <a:r>
              <a:rPr lang="en-US" u="sng"/>
              <a:t>Subnational</a:t>
            </a:r>
            <a:r>
              <a:rPr lang="en-US"/>
              <a:t> or </a:t>
            </a:r>
            <a:r>
              <a:rPr lang="en-US" u="sng"/>
              <a:t>local</a:t>
            </a:r>
            <a:r>
              <a:rPr lang="en-US"/>
              <a:t> levels of government. </a:t>
            </a:r>
          </a:p>
          <a:p>
            <a:pPr marL="609600" indent="-609600"/>
            <a:r>
              <a:rPr lang="en-US"/>
              <a:t>What is it called when more power is given to local levels of government?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160</TotalTime>
  <Words>2250</Words>
  <Application>Microsoft Macintosh PowerPoint</Application>
  <PresentationFormat>On-screen Show (4:3)</PresentationFormat>
  <Paragraphs>260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Median</vt:lpstr>
      <vt:lpstr>Government and Policymaking</vt:lpstr>
      <vt:lpstr>Part 1: Classifying governments</vt:lpstr>
      <vt:lpstr>When classifying governments, you can ask five questions to help you classify them:</vt:lpstr>
      <vt:lpstr>1.  Who can participate?</vt:lpstr>
      <vt:lpstr>2.  How is power distributed?</vt:lpstr>
      <vt:lpstr>Federal Systems</vt:lpstr>
      <vt:lpstr>Unitary Systems</vt:lpstr>
      <vt:lpstr>Sometimes, leaders of unitary systems voluntarily choose to decentralize power </vt:lpstr>
      <vt:lpstr>Methods used to decentralize power</vt:lpstr>
      <vt:lpstr>When this happens, there is still a distinct difference between a federal system, however:</vt:lpstr>
      <vt:lpstr>3.  How are legislative, executive, and judicial branches structured?</vt:lpstr>
      <vt:lpstr>President and Prime Minister</vt:lpstr>
      <vt:lpstr>Nations with Prime Minister Systems</vt:lpstr>
      <vt:lpstr>PowerPoint Presentation</vt:lpstr>
      <vt:lpstr>Chairman or Chief?</vt:lpstr>
      <vt:lpstr>Presidential Systems--blue</vt:lpstr>
      <vt:lpstr>PowerPoint Presentation</vt:lpstr>
      <vt:lpstr>Origins of Presidential System</vt:lpstr>
      <vt:lpstr>Hamilton’s Federalist Papers 67-77</vt:lpstr>
      <vt:lpstr>Federalist Number 69</vt:lpstr>
      <vt:lpstr>PowerPoint Presentation</vt:lpstr>
      <vt:lpstr>PowerPoint Presentation</vt:lpstr>
      <vt:lpstr>Presidential System Advantages</vt:lpstr>
      <vt:lpstr>Presidential System Disadvantages</vt:lpstr>
      <vt:lpstr>Prime Minister System Advantages</vt:lpstr>
      <vt:lpstr>Prime Minister System Disadvantages</vt:lpstr>
      <vt:lpstr>Similarities Between Presidential and Parliamentary Systems</vt:lpstr>
      <vt:lpstr>Comparing Cabinets</vt:lpstr>
      <vt:lpstr>Bureaucracies and Other Bodies</vt:lpstr>
      <vt:lpstr>Bureaucracies</vt:lpstr>
      <vt:lpstr>Bureaucracies</vt:lpstr>
      <vt:lpstr>Discussion</vt:lpstr>
      <vt:lpstr>Bureaucracies</vt:lpstr>
      <vt:lpstr>Legislative Bodies</vt:lpstr>
      <vt:lpstr>Legislative Bodies</vt:lpstr>
      <vt:lpstr>Assemblies vary in importance in various nations. (not in handouts)</vt:lpstr>
      <vt:lpstr>Legislative Bodies</vt:lpstr>
      <vt:lpstr>Judicial  Bodies</vt:lpstr>
      <vt:lpstr>4.  What is the relationship between the legislative and executive  branch?</vt:lpstr>
      <vt:lpstr>PowerPoint Presentation</vt:lpstr>
      <vt:lpstr>Vote of Confidence</vt:lpstr>
      <vt:lpstr>5.  What type of electoral systems do they have?</vt:lpstr>
      <vt:lpstr>PowerPoint Presentation</vt:lpstr>
      <vt:lpstr>Referendum</vt:lpstr>
      <vt:lpstr>Initiatives</vt:lpstr>
      <vt:lpstr>Political Parties</vt:lpstr>
      <vt:lpstr>Political Parties</vt:lpstr>
      <vt:lpstr>Political Parties</vt:lpstr>
      <vt:lpstr>Supranational Organizations</vt:lpstr>
      <vt:lpstr>Supranational Organizations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and Policymaking</dc:title>
  <dc:creator>TPS</dc:creator>
  <cp:lastModifiedBy>Dustin Rimmey</cp:lastModifiedBy>
  <cp:revision>14</cp:revision>
  <dcterms:created xsi:type="dcterms:W3CDTF">2012-03-12T00:12:52Z</dcterms:created>
  <dcterms:modified xsi:type="dcterms:W3CDTF">2013-02-28T17:51:24Z</dcterms:modified>
</cp:coreProperties>
</file>