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6"/>
  </p:notesMasterIdLst>
  <p:sldIdLst>
    <p:sldId id="256" r:id="rId2"/>
    <p:sldId id="257" r:id="rId3"/>
    <p:sldId id="272" r:id="rId4"/>
    <p:sldId id="273" r:id="rId5"/>
    <p:sldId id="274" r:id="rId6"/>
    <p:sldId id="275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77343-202C-4D52-A9A8-E84C9B626946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CACEC2-148A-4A79-9E0C-0C574A8438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10-1 Interest Groups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10-5a Political Action Committees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10-5a Growth in Political Action Committees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Lobbying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Types of Lobbying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Direct Lobbying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Education Campaigns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Advocacy Adversiting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Grass-Roots Lobbying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More Types of Lobbying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Astroturf Lobbying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10-1b Five Functions of Interest Groups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10-5b Civil Disobedience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10-6 Internal Factors of Interest Group Influence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10-3d Collective Goods Dilemma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10-3d Freerides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10-4 Benefits from Interest Groups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10-4 Material Benefits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10-4 Solidarity Benefits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10-4 Expressive Benefits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10-4 Selective Benefits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2C0716C-5CCA-4A6B-87F7-ACFEBC776354}" type="datetimeFigureOut">
              <a:rPr lang="en-US" smtClean="0"/>
              <a:pPr/>
              <a:t>11/3/2011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8116B6-2F06-4E50-BB63-89111D0812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Increased Demands on Government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458200" cy="3429000"/>
          </a:xfrm>
        </p:spPr>
        <p:txBody>
          <a:bodyPr/>
          <a:lstStyle/>
          <a:p>
            <a:r>
              <a:rPr lang="en-US"/>
              <a:t>More demands of public placed on Government:</a:t>
            </a:r>
            <a:endParaRPr lang="en-US" i="1"/>
          </a:p>
          <a:p>
            <a:pPr lvl="1"/>
            <a:r>
              <a:rPr lang="en-US" i="1"/>
              <a:t>Civil Right &amp; Anti-Vietnam War Legacy</a:t>
            </a:r>
            <a:endParaRPr lang="en-US"/>
          </a:p>
          <a:p>
            <a:pPr lvl="1"/>
            <a:r>
              <a:rPr lang="en-US"/>
              <a:t> Improvements &amp; advances in technology</a:t>
            </a:r>
          </a:p>
          <a:p>
            <a:pPr lvl="1"/>
            <a:r>
              <a:rPr lang="en-US"/>
              <a:t>Rise of </a:t>
            </a:r>
            <a:r>
              <a:rPr lang="en-US" i="1" u="sng"/>
              <a:t>new issues</a:t>
            </a:r>
            <a:r>
              <a:rPr lang="en-US" sz="3200"/>
              <a:t> almost every day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8366125" y="5580063"/>
            <a:ext cx="184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Diversity of Organized Interests</a:t>
            </a:r>
            <a:r>
              <a:rPr lang="en-US"/>
              <a:t>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b="1" i="1"/>
              <a:t>Three general categories of Interest Groups:</a:t>
            </a:r>
            <a:endParaRPr lang="en-US" i="1"/>
          </a:p>
          <a:p>
            <a:pPr lvl="1"/>
            <a:r>
              <a:rPr lang="en-US" b="1" i="1">
                <a:solidFill>
                  <a:srgbClr val="CC0000"/>
                </a:solidFill>
              </a:rPr>
              <a:t>Economic Interest Groups</a:t>
            </a:r>
          </a:p>
          <a:p>
            <a:pPr lvl="1"/>
            <a:r>
              <a:rPr lang="en-US" b="1" i="1">
                <a:solidFill>
                  <a:srgbClr val="CC0000"/>
                </a:solidFill>
              </a:rPr>
              <a:t>Citizen Interest Groups</a:t>
            </a:r>
          </a:p>
          <a:p>
            <a:pPr lvl="1"/>
            <a:r>
              <a:rPr lang="en-US" b="1" i="1">
                <a:solidFill>
                  <a:srgbClr val="CC0000"/>
                </a:solidFill>
              </a:rPr>
              <a:t>Government Interest Groups</a:t>
            </a:r>
            <a:r>
              <a:rPr lang="en-US" sz="3200"/>
              <a:t> </a:t>
            </a:r>
          </a:p>
          <a:p>
            <a:r>
              <a:rPr lang="en-US" sz="3600" i="1"/>
              <a:t>Examine each in greater detail=&gt;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6" grpId="0"/>
      <p:bldP spid="675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/>
              <a:t>Interest Group Formation and Maintenance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447800"/>
            <a:ext cx="8991600" cy="4419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b="1" i="1"/>
              <a:t>Reasons why interest groups form?</a:t>
            </a:r>
            <a:endParaRPr lang="en-US" sz="2800" i="1"/>
          </a:p>
          <a:p>
            <a:pPr>
              <a:lnSpc>
                <a:spcPct val="90000"/>
              </a:lnSpc>
            </a:pPr>
            <a:r>
              <a:rPr lang="en-US" sz="2800" b="1" i="1">
                <a:solidFill>
                  <a:srgbClr val="CC0000"/>
                </a:solidFill>
              </a:rPr>
              <a:t>Disturbance Theory</a:t>
            </a:r>
            <a:r>
              <a:rPr lang="en-US" sz="2800" i="1"/>
              <a:t> =&gt;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Usually in response to Government policy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Threat to the </a:t>
            </a:r>
            <a:r>
              <a:rPr lang="en-US" sz="2400" i="1"/>
              <a:t>status quo – The Cat Mother</a:t>
            </a:r>
            <a:r>
              <a:rPr lang="en-US" sz="2400"/>
              <a:t> response</a:t>
            </a:r>
          </a:p>
          <a:p>
            <a:pPr>
              <a:lnSpc>
                <a:spcPct val="90000"/>
              </a:lnSpc>
            </a:pPr>
            <a:r>
              <a:rPr lang="en-US" sz="2800" i="1"/>
              <a:t>IGs </a:t>
            </a:r>
            <a:r>
              <a:rPr lang="en-US" sz="2800"/>
              <a:t>form mostly in response to some government policy: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Policies affecting or potentially affecting members’ interests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Most are directly related to politics =&gt; influence gov. policy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Also some </a:t>
            </a:r>
            <a:r>
              <a:rPr lang="en-US" sz="2400" i="1"/>
              <a:t>IGs</a:t>
            </a:r>
            <a:r>
              <a:rPr lang="en-US" sz="2400"/>
              <a:t> formed for reasons unrelated to politics</a:t>
            </a:r>
          </a:p>
          <a:p>
            <a:pPr>
              <a:lnSpc>
                <a:spcPct val="90000"/>
              </a:lnSpc>
            </a:pPr>
            <a:r>
              <a:rPr lang="en-US" sz="2800"/>
              <a:t>Whose interest is usually represented?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Rich &amp; powerful - </a:t>
            </a:r>
            <a:r>
              <a:rPr lang="en-US" sz="2400" i="1"/>
              <a:t>why?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295400" y="5791200"/>
            <a:ext cx="739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i="1">
                <a:solidFill>
                  <a:srgbClr val="CC0000"/>
                </a:solidFill>
                <a:latin typeface="Times New Roman" pitchFamily="18" charset="0"/>
              </a:rPr>
              <a:t>Social-economic status</a:t>
            </a:r>
            <a:r>
              <a:rPr lang="en-US" sz="2800" b="0" i="1">
                <a:latin typeface="Times New Roman" pitchFamily="18" charset="0"/>
              </a:rPr>
              <a:t> =&gt; political activism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0"/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  <p:bldP spid="706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AutoShape 8"/>
          <p:cNvSpPr>
            <a:spLocks noChangeAspect="1" noChangeArrowheads="1"/>
          </p:cNvSpPr>
          <p:nvPr/>
        </p:nvSpPr>
        <p:spPr bwMode="auto">
          <a:xfrm rot="5400000">
            <a:off x="2324893" y="1180307"/>
            <a:ext cx="4341813" cy="5486400"/>
          </a:xfrm>
          <a:prstGeom prst="homePlate">
            <a:avLst>
              <a:gd name="adj" fmla="val 19028"/>
            </a:avLst>
          </a:prstGeom>
          <a:solidFill>
            <a:schemeClr val="folHlink">
              <a:alpha val="50000"/>
            </a:scheme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rot="10800000" vert="eaVert" anchor="ctr"/>
          <a:lstStyle/>
          <a:p>
            <a:pPr>
              <a:spcBef>
                <a:spcPct val="50000"/>
              </a:spcBef>
            </a:pPr>
            <a:r>
              <a:rPr lang="en-US" sz="2600" b="0"/>
              <a:t>A dilemma created when people can obtain the benefits of interest group activity </a:t>
            </a:r>
            <a:r>
              <a:rPr lang="en-US" sz="2600" b="0" i="1" u="sng"/>
              <a:t>without paying any of the costs</a:t>
            </a:r>
            <a:r>
              <a:rPr lang="en-US" sz="2600" b="0"/>
              <a:t> associated with it. </a:t>
            </a:r>
          </a:p>
          <a:p>
            <a:pPr>
              <a:spcBef>
                <a:spcPct val="50000"/>
              </a:spcBef>
            </a:pPr>
            <a:r>
              <a:rPr lang="en-US" sz="2600" b="0"/>
              <a:t>(In this situation, the interest group may not form because everyone has an incentive to </a:t>
            </a:r>
            <a:r>
              <a:rPr lang="en-US" sz="2600" i="1"/>
              <a:t>let someone else pay</a:t>
            </a:r>
            <a:r>
              <a:rPr lang="en-US" sz="2600" b="0"/>
              <a:t> the costs of group formation.)</a:t>
            </a:r>
          </a:p>
          <a:p>
            <a:endParaRPr lang="en-US" sz="2600" b="0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306513" y="993775"/>
            <a:ext cx="66278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>
                <a:latin typeface="Times New Roman" pitchFamily="18" charset="0"/>
              </a:rPr>
              <a:t>The </a:t>
            </a:r>
            <a:r>
              <a:rPr lang="en-US" sz="3800" i="1">
                <a:solidFill>
                  <a:srgbClr val="FF3300"/>
                </a:solidFill>
                <a:latin typeface="Times New Roman" pitchFamily="18" charset="0"/>
              </a:rPr>
              <a:t>Collective Goods Dilemma</a:t>
            </a:r>
            <a:r>
              <a:rPr lang="en-US" sz="3800" i="1">
                <a:latin typeface="Times New Roman" pitchFamily="18" charset="0"/>
              </a:rPr>
              <a:t>?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762000" y="0"/>
            <a:ext cx="8382000" cy="1143000"/>
          </a:xfrm>
        </p:spPr>
        <p:txBody>
          <a:bodyPr>
            <a:normAutofit/>
          </a:bodyPr>
          <a:lstStyle/>
          <a:p>
            <a:r>
              <a:rPr lang="en-US" u="sng"/>
              <a:t>Obstacles</a:t>
            </a:r>
            <a:r>
              <a:rPr lang="en-US"/>
              <a:t> of Interest Group Formation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172200" y="6096000"/>
            <a:ext cx="2743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i="1">
              <a:latin typeface="Times New Roman" pitchFamily="18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990600" y="6172200"/>
            <a:ext cx="75977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0" i="1">
                <a:latin typeface="Times New Roman" pitchFamily="18" charset="0"/>
              </a:rPr>
              <a:t>People who benefit w/o paying are called?*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nimBg="1" autoUpdateAnimBg="0"/>
      <p:bldP spid="7177" grpId="0"/>
      <p:bldP spid="71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914400" y="381000"/>
            <a:ext cx="7315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i="1">
                <a:solidFill>
                  <a:srgbClr val="CC0000"/>
                </a:solidFill>
                <a:latin typeface="Times New Roman" pitchFamily="18" charset="0"/>
              </a:rPr>
              <a:t>Free Riders</a:t>
            </a:r>
          </a:p>
        </p:txBody>
      </p:sp>
      <p:sp>
        <p:nvSpPr>
          <p:cNvPr id="8200" name="AutoShape 8"/>
          <p:cNvSpPr>
            <a:spLocks noChangeAspect="1" noChangeArrowheads="1"/>
          </p:cNvSpPr>
          <p:nvPr/>
        </p:nvSpPr>
        <p:spPr bwMode="auto">
          <a:xfrm rot="5400000">
            <a:off x="2401093" y="1256507"/>
            <a:ext cx="4341813" cy="4572000"/>
          </a:xfrm>
          <a:prstGeom prst="homePlate">
            <a:avLst>
              <a:gd name="adj" fmla="val 19028"/>
            </a:avLst>
          </a:prstGeom>
          <a:solidFill>
            <a:schemeClr val="folHlink">
              <a:alpha val="50000"/>
            </a:scheme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rot="10800000" vert="eaVert" anchor="ctr"/>
          <a:lstStyle/>
          <a:p>
            <a:pPr>
              <a:spcBef>
                <a:spcPct val="50000"/>
              </a:spcBef>
            </a:pPr>
            <a:r>
              <a:rPr lang="en-US" sz="2600" b="0"/>
              <a:t>People or groups who benefit from the efforts of others without bearing any of the costs.</a:t>
            </a:r>
          </a:p>
          <a:p>
            <a:endParaRPr lang="en-US" sz="2600" b="0"/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927100" y="6135688"/>
            <a:ext cx="752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400" b="0" i="1"/>
              <a:t>So how are such obstacles to IG formation overcome?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0" grpId="0" animBg="1" autoUpdateAnimBg="0"/>
      <p:bldP spid="820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 b="1" i="1"/>
              <a:t>Overcoming Obstacles to Interest Group Formation</a:t>
            </a:r>
            <a:r>
              <a:rPr lang="en-US" sz="3600"/>
              <a:t>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524000"/>
            <a:ext cx="8991600" cy="4800600"/>
          </a:xfrm>
        </p:spPr>
        <p:txBody>
          <a:bodyPr/>
          <a:lstStyle/>
          <a:p>
            <a:r>
              <a:rPr lang="en-US" b="1" i="1">
                <a:solidFill>
                  <a:srgbClr val="CC0000"/>
                </a:solidFill>
              </a:rPr>
              <a:t>Political entrepreneurs</a:t>
            </a:r>
            <a:r>
              <a:rPr lang="en-US" i="1"/>
              <a:t>=&gt; </a:t>
            </a:r>
          </a:p>
          <a:p>
            <a:pPr lvl="1"/>
            <a:r>
              <a:rPr lang="en-US" i="1"/>
              <a:t>Cat Mother (local) vs. Ralph Nader (National)</a:t>
            </a:r>
          </a:p>
          <a:p>
            <a:r>
              <a:rPr lang="en-US" i="1"/>
              <a:t>Government or wealthy sponsor funds IG</a:t>
            </a:r>
            <a:endParaRPr lang="en-US"/>
          </a:p>
          <a:p>
            <a:r>
              <a:rPr lang="en-US"/>
              <a:t>Or – </a:t>
            </a:r>
            <a:r>
              <a:rPr lang="en-US" i="1"/>
              <a:t>IGs </a:t>
            </a:r>
            <a:r>
              <a:rPr lang="en-US"/>
              <a:t>attract &amp; motivate prospective members</a:t>
            </a:r>
          </a:p>
          <a:p>
            <a:r>
              <a:rPr lang="en-US"/>
              <a:t>How are new members potentially attracted? </a:t>
            </a:r>
          </a:p>
          <a:p>
            <a:pPr lvl="1"/>
            <a:r>
              <a:rPr lang="en-US" sz="3200" i="1"/>
              <a:t>New members are offered what?</a:t>
            </a:r>
            <a:r>
              <a:rPr lang="en-US"/>
              <a:t> </a:t>
            </a:r>
          </a:p>
          <a:p>
            <a:pPr lvl="1"/>
            <a:r>
              <a:rPr lang="en-US" b="1" i="1">
                <a:solidFill>
                  <a:srgbClr val="CC0000"/>
                </a:solidFill>
              </a:rPr>
              <a:t>Selective benefits</a:t>
            </a:r>
            <a:r>
              <a:rPr lang="en-US"/>
              <a:t>  (vs. </a:t>
            </a:r>
            <a:r>
              <a:rPr lang="en-US" b="1" i="1">
                <a:solidFill>
                  <a:srgbClr val="CC0000"/>
                </a:solidFill>
              </a:rPr>
              <a:t>collective benefits</a:t>
            </a:r>
            <a:r>
              <a:rPr lang="en-US"/>
              <a:t>) </a:t>
            </a:r>
          </a:p>
          <a:p>
            <a:pPr lvl="1"/>
            <a:r>
              <a:rPr lang="en-US"/>
              <a:t> What are the </a:t>
            </a:r>
            <a:r>
              <a:rPr lang="en-US" i="1" u="sng"/>
              <a:t>three types</a:t>
            </a:r>
            <a:r>
              <a:rPr lang="en-US"/>
              <a:t> of </a:t>
            </a:r>
            <a:r>
              <a:rPr lang="en-US" i="1"/>
              <a:t>selective benefits?*</a:t>
            </a:r>
            <a:r>
              <a:rPr lang="en-US" sz="220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0"/>
                                        <p:tgtEl>
                                          <p:spTgt spid="716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81000" y="1828800"/>
            <a:ext cx="2667000" cy="2057400"/>
          </a:xfrm>
          <a:prstGeom prst="flowChartPunchedCard">
            <a:avLst/>
          </a:prstGeom>
          <a:solidFill>
            <a:srgbClr val="CCE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800"/>
              <a:t>Material</a:t>
            </a:r>
          </a:p>
          <a:p>
            <a:r>
              <a:rPr lang="en-US" sz="2800" b="0" i="1"/>
              <a:t>(stuff)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276600" y="2971800"/>
            <a:ext cx="2667000" cy="2057400"/>
          </a:xfrm>
          <a:prstGeom prst="flowChartPunchedCard">
            <a:avLst/>
          </a:prstGeom>
          <a:solidFill>
            <a:srgbClr val="33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800"/>
              <a:t>Solidarity</a:t>
            </a:r>
          </a:p>
          <a:p>
            <a:r>
              <a:rPr lang="en-US" sz="2800" b="0" i="1"/>
              <a:t>(identity)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6172200" y="3886200"/>
            <a:ext cx="2667000" cy="2057400"/>
          </a:xfrm>
          <a:prstGeom prst="flowChartPunchedCard">
            <a:avLst/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800"/>
              <a:t>Expressive</a:t>
            </a:r>
          </a:p>
          <a:p>
            <a:r>
              <a:rPr lang="en-US" sz="2800" b="0" i="1"/>
              <a:t>(purpose)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>
                <a:solidFill>
                  <a:schemeClr val="tx1"/>
                </a:solidFill>
              </a:rPr>
              <a:t>Three Benefits from </a:t>
            </a:r>
            <a:r>
              <a:rPr lang="en-US" b="1" i="1">
                <a:solidFill>
                  <a:srgbClr val="FF3300"/>
                </a:solidFill>
              </a:rPr>
              <a:t>Interest Groups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 autoUpdateAnimBg="0"/>
      <p:bldP spid="9221" grpId="0" animBg="1" autoUpdateAnimBg="0"/>
      <p:bldP spid="922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1790700" y="3962400"/>
            <a:ext cx="5219700" cy="1676400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866900" y="4114800"/>
            <a:ext cx="4991100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500"/>
              <a:t>The actual </a:t>
            </a:r>
            <a:r>
              <a:rPr lang="en-US" sz="2500" i="1" u="sng"/>
              <a:t>goods</a:t>
            </a:r>
            <a:r>
              <a:rPr lang="en-US" sz="2500"/>
              <a:t> and </a:t>
            </a:r>
            <a:r>
              <a:rPr lang="en-US" sz="2500" i="1" u="sng"/>
              <a:t>services</a:t>
            </a:r>
            <a:r>
              <a:rPr lang="en-US" sz="2500"/>
              <a:t> that come from belonging to an interest group.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276600" y="228600"/>
            <a:ext cx="2667000" cy="3581400"/>
            <a:chOff x="2040" y="144"/>
            <a:chExt cx="1680" cy="2256"/>
          </a:xfrm>
        </p:grpSpPr>
        <p:sp>
          <p:nvSpPr>
            <p:cNvPr id="10245" name="AutoShape 5"/>
            <p:cNvSpPr>
              <a:spLocks noChangeArrowheads="1"/>
            </p:cNvSpPr>
            <p:nvPr/>
          </p:nvSpPr>
          <p:spPr bwMode="auto">
            <a:xfrm>
              <a:off x="2616" y="1536"/>
              <a:ext cx="528" cy="864"/>
            </a:xfrm>
            <a:prstGeom prst="downArrow">
              <a:avLst>
                <a:gd name="adj1" fmla="val 50000"/>
                <a:gd name="adj2" fmla="val 40909"/>
              </a:avLst>
            </a:prstGeom>
            <a:solidFill>
              <a:schemeClr val="tx2">
                <a:alpha val="50000"/>
              </a:schemeClr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6" name="AutoShape 6"/>
            <p:cNvSpPr>
              <a:spLocks noChangeArrowheads="1"/>
            </p:cNvSpPr>
            <p:nvPr/>
          </p:nvSpPr>
          <p:spPr bwMode="auto">
            <a:xfrm>
              <a:off x="2040" y="144"/>
              <a:ext cx="1680" cy="1296"/>
            </a:xfrm>
            <a:prstGeom prst="flowChartPunchedCard">
              <a:avLst/>
            </a:prstGeom>
            <a:solidFill>
              <a:srgbClr val="CCEC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800"/>
                <a:t>Material?</a:t>
              </a:r>
            </a:p>
          </p:txBody>
        </p:sp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399213" y="6211888"/>
            <a:ext cx="1693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400" b="0" i="1"/>
              <a:t>Examples?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10244" grpId="0" autoUpdateAnimBg="0"/>
      <p:bldP spid="102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200400" y="228600"/>
            <a:ext cx="2667000" cy="2057400"/>
          </a:xfrm>
          <a:prstGeom prst="flowChartPunchedCard">
            <a:avLst/>
          </a:prstGeom>
          <a:solidFill>
            <a:srgbClr val="33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800"/>
              <a:t>Solidarity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152900" y="2438400"/>
            <a:ext cx="838200" cy="1371600"/>
          </a:xfrm>
          <a:prstGeom prst="downArrow">
            <a:avLst>
              <a:gd name="adj1" fmla="val 50000"/>
              <a:gd name="adj2" fmla="val 40909"/>
            </a:avLst>
          </a:prstGeom>
          <a:solidFill>
            <a:srgbClr val="00FFFF">
              <a:alpha val="50000"/>
            </a:srgbClr>
          </a:solidFill>
          <a:ln w="12700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1600200" y="3886200"/>
            <a:ext cx="5534025" cy="2057400"/>
          </a:xfrm>
          <a:prstGeom prst="roundRect">
            <a:avLst>
              <a:gd name="adj" fmla="val 16667"/>
            </a:avLst>
          </a:prstGeom>
          <a:solidFill>
            <a:schemeClr val="bg2">
              <a:alpha val="50000"/>
            </a:schemeClr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500"/>
              <a:t>The emotional and psychological enjoyment that comes from </a:t>
            </a:r>
            <a:r>
              <a:rPr lang="en-US" sz="2500" i="1" u="sng"/>
              <a:t>belonging</a:t>
            </a:r>
            <a:r>
              <a:rPr lang="en-US" sz="2500"/>
              <a:t> to an interest group whose members share common interests and goals.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animBg="1" autoUpdateAnimBg="0"/>
      <p:bldP spid="11271" grpId="0" animBg="1"/>
      <p:bldP spid="11272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1704975" y="3886200"/>
            <a:ext cx="5734050" cy="2057400"/>
          </a:xfrm>
          <a:prstGeom prst="roundRect">
            <a:avLst>
              <a:gd name="adj" fmla="val 16667"/>
            </a:avLst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round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endParaRPr lang="en-US" sz="2500">
              <a:solidFill>
                <a:srgbClr val="CC0000"/>
              </a:solidFill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866900" y="3962400"/>
            <a:ext cx="5676900" cy="2057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500"/>
              <a:t>The </a:t>
            </a:r>
            <a:r>
              <a:rPr lang="en-US" sz="2500" i="1" u="sng"/>
              <a:t>feelings of satisfaction</a:t>
            </a:r>
            <a:r>
              <a:rPr lang="en-US" sz="2500"/>
              <a:t> people derive from working for an interest group cause they believe is just and right. Also known as purposive benefits.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38500" y="228600"/>
            <a:ext cx="2667000" cy="3581400"/>
            <a:chOff x="2040" y="144"/>
            <a:chExt cx="1680" cy="2256"/>
          </a:xfrm>
        </p:grpSpPr>
        <p:sp>
          <p:nvSpPr>
            <p:cNvPr id="12294" name="AutoShape 6"/>
            <p:cNvSpPr>
              <a:spLocks noChangeArrowheads="1"/>
            </p:cNvSpPr>
            <p:nvPr/>
          </p:nvSpPr>
          <p:spPr bwMode="auto">
            <a:xfrm>
              <a:off x="2040" y="144"/>
              <a:ext cx="1680" cy="1296"/>
            </a:xfrm>
            <a:prstGeom prst="flowChartPunchedCard">
              <a:avLst/>
            </a:prstGeom>
            <a:solidFill>
              <a:srgbClr val="00FF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800"/>
                <a:t>Expressive</a:t>
              </a:r>
            </a:p>
          </p:txBody>
        </p:sp>
        <p:sp>
          <p:nvSpPr>
            <p:cNvPr id="12295" name="AutoShape 7"/>
            <p:cNvSpPr>
              <a:spLocks noChangeArrowheads="1"/>
            </p:cNvSpPr>
            <p:nvPr/>
          </p:nvSpPr>
          <p:spPr bwMode="auto">
            <a:xfrm>
              <a:off x="2616" y="1536"/>
              <a:ext cx="528" cy="864"/>
            </a:xfrm>
            <a:prstGeom prst="downArrow">
              <a:avLst>
                <a:gd name="adj1" fmla="val 50000"/>
                <a:gd name="adj2" fmla="val 40909"/>
              </a:avLst>
            </a:prstGeom>
            <a:solidFill>
              <a:srgbClr val="00FFFF">
                <a:alpha val="50000"/>
              </a:srgbClr>
            </a:solidFill>
            <a:ln w="127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 autoUpdateAnimBg="0"/>
      <p:bldP spid="12293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038600" y="3352800"/>
            <a:ext cx="5105400" cy="27432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381000" y="2743200"/>
            <a:ext cx="4495800" cy="2286000"/>
          </a:xfrm>
          <a:prstGeom prst="irregularSeal2">
            <a:avLst/>
          </a:prstGeom>
          <a:solidFill>
            <a:srgbClr val="CCFF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i="1">
                <a:solidFill>
                  <a:srgbClr val="CC0000"/>
                </a:solidFill>
              </a:rPr>
              <a:t>Interest</a:t>
            </a:r>
          </a:p>
          <a:p>
            <a:r>
              <a:rPr lang="en-US" sz="3600" i="1">
                <a:solidFill>
                  <a:srgbClr val="CC0000"/>
                </a:solidFill>
              </a:rPr>
              <a:t>Groups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0" y="3581400"/>
            <a:ext cx="4267200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 organized group of people who share some goals and try to </a:t>
            </a:r>
            <a:r>
              <a:rPr lang="en-US" i="1" u="sng"/>
              <a:t>influence public policy</a:t>
            </a:r>
            <a:r>
              <a:rPr lang="en-US"/>
              <a:t>.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7772400" cy="914400"/>
          </a:xfrm>
        </p:spPr>
        <p:txBody>
          <a:bodyPr/>
          <a:lstStyle/>
          <a:p>
            <a:r>
              <a:rPr lang="en-US" b="1"/>
              <a:t>Defining </a:t>
            </a:r>
            <a:r>
              <a:rPr lang="en-US" b="1" i="1">
                <a:solidFill>
                  <a:srgbClr val="FF3300"/>
                </a:solidFill>
              </a:rPr>
              <a:t>Interest Groups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17525" y="133508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81000" y="1066800"/>
            <a:ext cx="67897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2800" i="1">
                <a:solidFill>
                  <a:srgbClr val="CC0000"/>
                </a:solidFill>
              </a:rPr>
              <a:t>Interest Groups</a:t>
            </a:r>
            <a:r>
              <a:rPr lang="en-US" sz="2800" b="0"/>
              <a:t> Versus </a:t>
            </a:r>
            <a:r>
              <a:rPr lang="en-US" sz="2800" i="1">
                <a:solidFill>
                  <a:srgbClr val="CC0000"/>
                </a:solidFill>
              </a:rPr>
              <a:t>Political Parties</a:t>
            </a:r>
            <a:endParaRPr lang="en-US" sz="2800" b="0">
              <a:solidFill>
                <a:srgbClr val="CC0000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8600" y="1676400"/>
            <a:ext cx="8099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/>
            <a:r>
              <a:rPr lang="en-US" sz="2800" b="0"/>
              <a:t>  Purpose &amp; priorities of </a:t>
            </a:r>
            <a:r>
              <a:rPr lang="en-US" sz="2800" i="1">
                <a:solidFill>
                  <a:srgbClr val="CC0000"/>
                </a:solidFill>
              </a:rPr>
              <a:t>Political Party</a:t>
            </a:r>
            <a:r>
              <a:rPr lang="en-US" sz="2800" i="1"/>
              <a:t>?</a:t>
            </a:r>
            <a:r>
              <a:rPr lang="en-US" sz="2800" b="0"/>
              <a:t> 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19200" y="23844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143000" y="22860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/>
              <a:t>Purpose &amp; priorities of </a:t>
            </a:r>
            <a:r>
              <a:rPr lang="en-US" sz="2800" i="1">
                <a:solidFill>
                  <a:srgbClr val="CC0000"/>
                </a:solidFill>
              </a:rPr>
              <a:t>Interest Group</a:t>
            </a:r>
            <a:r>
              <a:rPr lang="en-US" sz="2800" i="1"/>
              <a:t>? </a:t>
            </a:r>
            <a:endParaRPr lang="en-US" sz="28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0" grpId="0" animBg="1"/>
      <p:bldP spid="2052" grpId="0" autoUpdateAnimBg="0"/>
      <p:bldP spid="2056" grpId="0"/>
      <p:bldP spid="2057" grpId="0"/>
      <p:bldP spid="205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6248400" y="533400"/>
            <a:ext cx="2514600" cy="57912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spcBef>
                <a:spcPct val="50000"/>
              </a:spcBef>
            </a:pPr>
            <a:r>
              <a:rPr lang="en-US" sz="2600" i="1">
                <a:solidFill>
                  <a:srgbClr val="CC0000"/>
                </a:solidFill>
              </a:rPr>
              <a:t>Selective Benefits</a:t>
            </a:r>
            <a:r>
              <a:rPr lang="en-US" sz="2600"/>
              <a:t>: </a:t>
            </a:r>
          </a:p>
          <a:p>
            <a:pPr>
              <a:spcBef>
                <a:spcPct val="50000"/>
              </a:spcBef>
            </a:pPr>
            <a:r>
              <a:rPr lang="en-US" sz="2600"/>
              <a:t>Any benefit given to a member of a group, but denied to nonmembers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28600" y="228600"/>
            <a:ext cx="5753100" cy="6400800"/>
            <a:chOff x="144" y="144"/>
            <a:chExt cx="3624" cy="4032"/>
          </a:xfrm>
        </p:grpSpPr>
        <p:sp>
          <p:nvSpPr>
            <p:cNvPr id="13317" name="AutoShape 5"/>
            <p:cNvSpPr>
              <a:spLocks noChangeArrowheads="1"/>
            </p:cNvSpPr>
            <p:nvPr/>
          </p:nvSpPr>
          <p:spPr bwMode="auto">
            <a:xfrm>
              <a:off x="1992" y="1704"/>
              <a:ext cx="1776" cy="912"/>
            </a:xfrm>
            <a:custGeom>
              <a:avLst/>
              <a:gdLst>
                <a:gd name="G0" fmla="+- 16417 0 0"/>
                <a:gd name="G1" fmla="+- 8479 0 0"/>
                <a:gd name="G2" fmla="+- 21600 0 8479"/>
                <a:gd name="G3" fmla="+- 10800 0 8479"/>
                <a:gd name="G4" fmla="+- 21600 0 16417"/>
                <a:gd name="G5" fmla="*/ G4 G3 10800"/>
                <a:gd name="G6" fmla="+- 21600 0 G5"/>
                <a:gd name="T0" fmla="*/ 16417 w 21600"/>
                <a:gd name="T1" fmla="*/ 0 h 21600"/>
                <a:gd name="T2" fmla="*/ 0 w 21600"/>
                <a:gd name="T3" fmla="*/ 10800 h 21600"/>
                <a:gd name="T4" fmla="*/ 16417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417" y="0"/>
                  </a:moveTo>
                  <a:lnTo>
                    <a:pt x="16417" y="8479"/>
                  </a:lnTo>
                  <a:lnTo>
                    <a:pt x="3375" y="8479"/>
                  </a:lnTo>
                  <a:lnTo>
                    <a:pt x="3375" y="13121"/>
                  </a:lnTo>
                  <a:lnTo>
                    <a:pt x="16417" y="13121"/>
                  </a:lnTo>
                  <a:lnTo>
                    <a:pt x="16417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8479"/>
                  </a:moveTo>
                  <a:lnTo>
                    <a:pt x="1350" y="13121"/>
                  </a:lnTo>
                  <a:lnTo>
                    <a:pt x="2700" y="13121"/>
                  </a:lnTo>
                  <a:lnTo>
                    <a:pt x="2700" y="8479"/>
                  </a:lnTo>
                  <a:close/>
                </a:path>
                <a:path w="21600" h="21600">
                  <a:moveTo>
                    <a:pt x="0" y="8479"/>
                  </a:moveTo>
                  <a:lnTo>
                    <a:pt x="0" y="13121"/>
                  </a:lnTo>
                  <a:lnTo>
                    <a:pt x="675" y="13121"/>
                  </a:lnTo>
                  <a:lnTo>
                    <a:pt x="675" y="8479"/>
                  </a:lnTo>
                  <a:close/>
                </a:path>
              </a:pathLst>
            </a:custGeom>
            <a:solidFill>
              <a:srgbClr val="00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0" name="AutoShape 8"/>
            <p:cNvSpPr>
              <a:spLocks noChangeArrowheads="1"/>
            </p:cNvSpPr>
            <p:nvPr/>
          </p:nvSpPr>
          <p:spPr bwMode="auto">
            <a:xfrm>
              <a:off x="144" y="144"/>
              <a:ext cx="1680" cy="1296"/>
            </a:xfrm>
            <a:prstGeom prst="flowChartPunchedCard">
              <a:avLst/>
            </a:prstGeom>
            <a:solidFill>
              <a:srgbClr val="CCEC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800"/>
                <a:t>Material</a:t>
              </a:r>
            </a:p>
          </p:txBody>
        </p:sp>
        <p:sp>
          <p:nvSpPr>
            <p:cNvPr id="13321" name="AutoShape 9"/>
            <p:cNvSpPr>
              <a:spLocks noChangeArrowheads="1"/>
            </p:cNvSpPr>
            <p:nvPr/>
          </p:nvSpPr>
          <p:spPr bwMode="auto">
            <a:xfrm>
              <a:off x="144" y="1512"/>
              <a:ext cx="1680" cy="1296"/>
            </a:xfrm>
            <a:prstGeom prst="flowChartPunchedCard">
              <a:avLst/>
            </a:prstGeom>
            <a:solidFill>
              <a:srgbClr val="33CC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800"/>
                <a:t>Solidarity</a:t>
              </a:r>
            </a:p>
          </p:txBody>
        </p:sp>
        <p:sp>
          <p:nvSpPr>
            <p:cNvPr id="13322" name="AutoShape 10"/>
            <p:cNvSpPr>
              <a:spLocks noChangeArrowheads="1"/>
            </p:cNvSpPr>
            <p:nvPr/>
          </p:nvSpPr>
          <p:spPr bwMode="auto">
            <a:xfrm>
              <a:off x="144" y="2880"/>
              <a:ext cx="1680" cy="1296"/>
            </a:xfrm>
            <a:prstGeom prst="flowChartPunchedCard">
              <a:avLst/>
            </a:prstGeom>
            <a:solidFill>
              <a:srgbClr val="00FFFF">
                <a:alpha val="50000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3800"/>
                <a:t>Expressive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3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Interest Group Bias</a:t>
            </a:r>
            <a:r>
              <a:rPr lang="en-US"/>
              <a:t> 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69338" cy="5257800"/>
          </a:xfrm>
        </p:spPr>
        <p:txBody>
          <a:bodyPr/>
          <a:lstStyle/>
          <a:p>
            <a:r>
              <a:rPr lang="en-US"/>
              <a:t>Affluent &amp; better educated over =&gt;</a:t>
            </a:r>
          </a:p>
          <a:p>
            <a:pPr lvl="1"/>
            <a:r>
              <a:rPr lang="en-US"/>
              <a:t>Poor and less educated- </a:t>
            </a:r>
            <a:r>
              <a:rPr lang="en-US" i="1"/>
              <a:t>Why?</a:t>
            </a:r>
          </a:p>
          <a:p>
            <a:pPr lvl="1"/>
            <a:r>
              <a:rPr lang="en-US" i="1"/>
              <a:t>The higher the  </a:t>
            </a:r>
            <a:r>
              <a:rPr lang="en-US" i="1">
                <a:solidFill>
                  <a:srgbClr val="CC0000"/>
                </a:solidFill>
              </a:rPr>
              <a:t>socioeconomic status</a:t>
            </a:r>
            <a:r>
              <a:rPr lang="en-US" i="1"/>
              <a:t>=&gt; the</a:t>
            </a:r>
            <a:r>
              <a:rPr lang="en-US" i="1">
                <a:solidFill>
                  <a:srgbClr val="CC0000"/>
                </a:solidFill>
              </a:rPr>
              <a:t> </a:t>
            </a:r>
            <a:r>
              <a:rPr lang="en-US" i="1"/>
              <a:t>more likely to be actively involved in politics</a:t>
            </a:r>
            <a:endParaRPr lang="en-US"/>
          </a:p>
          <a:p>
            <a:r>
              <a:rPr lang="en-US" u="sng"/>
              <a:t>Some exceptions</a:t>
            </a:r>
            <a:r>
              <a:rPr lang="en-US"/>
              <a:t> – </a:t>
            </a:r>
            <a:r>
              <a:rPr lang="en-US" i="1"/>
              <a:t>Cesar Chavez</a:t>
            </a:r>
            <a:r>
              <a:rPr lang="en-US"/>
              <a:t> against=&gt;</a:t>
            </a:r>
          </a:p>
          <a:p>
            <a:pPr lvl="1"/>
            <a:r>
              <a:rPr lang="en-US"/>
              <a:t>Wealthier California grape growers during ’70s</a:t>
            </a:r>
          </a:p>
          <a:p>
            <a:pPr lvl="1"/>
            <a:r>
              <a:rPr lang="en-US"/>
              <a:t>Chavez was soon joined by young idealistic activists</a:t>
            </a:r>
          </a:p>
          <a:p>
            <a:r>
              <a:rPr lang="en-US"/>
              <a:t>Still raises questions about=&gt;</a:t>
            </a:r>
          </a:p>
          <a:p>
            <a:pPr lvl="1"/>
            <a:r>
              <a:rPr lang="en-US"/>
              <a:t>Democracy &amp; political influence of few elite over many non politically involved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37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737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Interest Group Strategies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91600" cy="3506788"/>
          </a:xfrm>
        </p:spPr>
        <p:txBody>
          <a:bodyPr/>
          <a:lstStyle/>
          <a:p>
            <a:r>
              <a:rPr lang="en-US" sz="3600" u="sng"/>
              <a:t>Four major </a:t>
            </a:r>
            <a:r>
              <a:rPr lang="en-US" sz="3600" b="1" i="1" u="sng"/>
              <a:t>IG</a:t>
            </a:r>
            <a:r>
              <a:rPr lang="en-US" sz="3600" u="sng"/>
              <a:t> Strategies:</a:t>
            </a:r>
          </a:p>
          <a:p>
            <a:pPr lvl="1"/>
            <a:r>
              <a:rPr lang="en-US" sz="3200" b="1" i="1">
                <a:solidFill>
                  <a:srgbClr val="FF3300"/>
                </a:solidFill>
              </a:rPr>
              <a:t>Political Action Committees</a:t>
            </a:r>
            <a:r>
              <a:rPr lang="en-US" sz="3200"/>
              <a:t> </a:t>
            </a:r>
            <a:r>
              <a:rPr lang="en-US" sz="3200" i="1"/>
              <a:t>(</a:t>
            </a:r>
            <a:r>
              <a:rPr lang="en-US" sz="3200" i="1">
                <a:solidFill>
                  <a:srgbClr val="FF3300"/>
                </a:solidFill>
              </a:rPr>
              <a:t>PAC</a:t>
            </a:r>
            <a:r>
              <a:rPr lang="en-US" sz="3200" i="1"/>
              <a:t>s)</a:t>
            </a:r>
          </a:p>
          <a:p>
            <a:pPr lvl="1"/>
            <a:r>
              <a:rPr lang="en-US" sz="3200" b="1" i="1">
                <a:solidFill>
                  <a:srgbClr val="FF3300"/>
                </a:solidFill>
              </a:rPr>
              <a:t>Lobbying </a:t>
            </a:r>
            <a:r>
              <a:rPr lang="en-US" sz="3200" b="1" i="1"/>
              <a:t>the Government</a:t>
            </a:r>
            <a:r>
              <a:rPr lang="en-US" sz="3200"/>
              <a:t> </a:t>
            </a:r>
          </a:p>
          <a:p>
            <a:pPr lvl="1"/>
            <a:r>
              <a:rPr lang="en-US" sz="3200" b="1" i="1">
                <a:solidFill>
                  <a:srgbClr val="FF3300"/>
                </a:solidFill>
              </a:rPr>
              <a:t>Mobilizing</a:t>
            </a:r>
            <a:r>
              <a:rPr lang="en-US" sz="3200" b="1" i="1"/>
              <a:t> Public Opinion</a:t>
            </a:r>
            <a:r>
              <a:rPr lang="en-US" sz="3200"/>
              <a:t> </a:t>
            </a:r>
          </a:p>
          <a:p>
            <a:pPr lvl="1"/>
            <a:r>
              <a:rPr lang="en-US" sz="3200" b="1" i="1">
                <a:solidFill>
                  <a:srgbClr val="FF3300"/>
                </a:solidFill>
              </a:rPr>
              <a:t>Litigating</a:t>
            </a:r>
            <a:endParaRPr lang="en-US" sz="3200">
              <a:solidFill>
                <a:srgbClr val="FF3300"/>
              </a:solidFill>
            </a:endParaRPr>
          </a:p>
          <a:p>
            <a:endParaRPr lang="en-US">
              <a:solidFill>
                <a:srgbClr val="FF3300"/>
              </a:solidFill>
            </a:endParaRPr>
          </a:p>
        </p:txBody>
      </p:sp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762000" y="5562600"/>
            <a:ext cx="8031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b="0" i="1">
                <a:latin typeface="Times New Roman" pitchFamily="18" charset="0"/>
              </a:rPr>
              <a:t>Let’s examine each strategy in greater detail=&gt;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  <p:bldP spid="7475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0" y="292100"/>
            <a:ext cx="7747000" cy="850900"/>
          </a:xfrm>
        </p:spPr>
        <p:txBody>
          <a:bodyPr>
            <a:normAutofit fontScale="90000"/>
          </a:bodyPr>
          <a:lstStyle/>
          <a:p>
            <a:r>
              <a:rPr lang="en-US" i="1" u="sng">
                <a:solidFill>
                  <a:schemeClr val="tx1"/>
                </a:solidFill>
                <a:latin typeface="Arial" charset="0"/>
              </a:rPr>
              <a:t>IG Strategy #1:</a:t>
            </a:r>
            <a:r>
              <a:rPr lang="en-US" i="1">
                <a:solidFill>
                  <a:schemeClr val="tx1"/>
                </a:solidFill>
                <a:latin typeface="Arial" charset="0"/>
              </a:rPr>
              <a:t> </a:t>
            </a:r>
            <a:br>
              <a:rPr lang="en-US" i="1">
                <a:solidFill>
                  <a:schemeClr val="tx1"/>
                </a:solidFill>
                <a:latin typeface="Arial" charset="0"/>
              </a:rPr>
            </a:br>
            <a:r>
              <a:rPr lang="en-US" b="1" i="1">
                <a:solidFill>
                  <a:srgbClr val="FF3300"/>
                </a:solidFill>
                <a:latin typeface="Arial" charset="0"/>
              </a:rPr>
              <a:t>Political Action Committees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763000" cy="4302125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3600"/>
              <a:t>Organizations that </a:t>
            </a:r>
            <a:r>
              <a:rPr lang="en-US" sz="3600" i="1" u="sng"/>
              <a:t>solicit contributions</a:t>
            </a:r>
            <a:r>
              <a:rPr lang="en-US" sz="3600"/>
              <a:t> from members of interest groups and channel those contributions to election campaigns- </a:t>
            </a:r>
          </a:p>
          <a:p>
            <a:pPr marL="0" indent="0">
              <a:buFontTx/>
              <a:buNone/>
            </a:pPr>
            <a:endParaRPr lang="en-US" sz="3600"/>
          </a:p>
          <a:p>
            <a:pPr marL="0" indent="0">
              <a:buFontTx/>
              <a:buNone/>
            </a:pPr>
            <a:r>
              <a:rPr lang="en-US" sz="3600"/>
              <a:t>(usually for those </a:t>
            </a:r>
            <a:r>
              <a:rPr lang="en-US" sz="3600" i="1" u="sng"/>
              <a:t>candidates supporting policies favorable</a:t>
            </a:r>
            <a:r>
              <a:rPr lang="en-US" sz="3600"/>
              <a:t> to members of the </a:t>
            </a:r>
            <a:r>
              <a:rPr lang="en-US" sz="3600" i="1"/>
              <a:t>Interest Group- </a:t>
            </a:r>
            <a:r>
              <a:rPr lang="en-US" sz="3600"/>
              <a:t>though not always).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Creating </a:t>
            </a:r>
            <a:r>
              <a:rPr lang="en-US" sz="3600" b="1" i="1">
                <a:solidFill>
                  <a:srgbClr val="FF3300"/>
                </a:solidFill>
              </a:rPr>
              <a:t>Political Action Committees (PACs)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963" y="990600"/>
            <a:ext cx="9063037" cy="5638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Since election reforms of early ‘70s =&gt;</a:t>
            </a:r>
          </a:p>
          <a:p>
            <a:pPr lvl="1">
              <a:lnSpc>
                <a:spcPct val="80000"/>
              </a:lnSpc>
            </a:pPr>
            <a:r>
              <a:rPr lang="en-US" b="1" i="1"/>
              <a:t>PAC</a:t>
            </a:r>
            <a:r>
              <a:rPr lang="en-US" i="1"/>
              <a:t>s grew significantly at different rates (Fig. 10-1)</a:t>
            </a:r>
          </a:p>
          <a:p>
            <a:pPr>
              <a:lnSpc>
                <a:spcPct val="80000"/>
              </a:lnSpc>
            </a:pPr>
            <a:r>
              <a:rPr lang="en-US" u="sng"/>
              <a:t>Various categories</a:t>
            </a:r>
            <a:r>
              <a:rPr lang="en-US"/>
              <a:t> of </a:t>
            </a:r>
            <a:r>
              <a:rPr lang="en-US" b="1" i="1">
                <a:solidFill>
                  <a:srgbClr val="FF3300"/>
                </a:solidFill>
              </a:rPr>
              <a:t>PAC</a:t>
            </a:r>
            <a:r>
              <a:rPr lang="en-US" i="1"/>
              <a:t>s</a:t>
            </a:r>
            <a:r>
              <a:rPr lang="en-US"/>
              <a:t> grew at different rates</a:t>
            </a:r>
            <a:endParaRPr lang="en-US" i="1"/>
          </a:p>
          <a:p>
            <a:pPr lvl="1">
              <a:lnSpc>
                <a:spcPct val="80000"/>
              </a:lnSpc>
            </a:pPr>
            <a:r>
              <a:rPr lang="en-US" b="1" i="1"/>
              <a:t>Corporate</a:t>
            </a:r>
            <a:r>
              <a:rPr lang="en-US" i="1"/>
              <a:t> (most growth)</a:t>
            </a:r>
          </a:p>
          <a:p>
            <a:pPr lvl="1">
              <a:lnSpc>
                <a:spcPct val="80000"/>
              </a:lnSpc>
            </a:pPr>
            <a:r>
              <a:rPr lang="en-US" b="1" i="1"/>
              <a:t>Non-connected</a:t>
            </a:r>
          </a:p>
          <a:p>
            <a:pPr lvl="1">
              <a:lnSpc>
                <a:spcPct val="80000"/>
              </a:lnSpc>
            </a:pPr>
            <a:r>
              <a:rPr lang="en-US" b="1" i="1"/>
              <a:t>Trade, Membership</a:t>
            </a:r>
            <a:r>
              <a:rPr lang="en-US" i="1"/>
              <a:t>, &amp; </a:t>
            </a:r>
            <a:r>
              <a:rPr lang="en-US" b="1" i="1"/>
              <a:t>Health</a:t>
            </a:r>
          </a:p>
          <a:p>
            <a:pPr lvl="1">
              <a:lnSpc>
                <a:spcPct val="80000"/>
              </a:lnSpc>
            </a:pPr>
            <a:r>
              <a:rPr lang="en-US" b="1" i="1"/>
              <a:t>Labor </a:t>
            </a:r>
            <a:r>
              <a:rPr lang="en-US" i="1"/>
              <a:t>(in decline)</a:t>
            </a:r>
          </a:p>
          <a:p>
            <a:pPr lvl="1">
              <a:lnSpc>
                <a:spcPct val="80000"/>
              </a:lnSpc>
            </a:pPr>
            <a:r>
              <a:rPr lang="en-US" i="1"/>
              <a:t>Other PACs  (Table 10-1 examples)</a:t>
            </a:r>
            <a:r>
              <a:rPr lang="en-US"/>
              <a:t> </a:t>
            </a:r>
          </a:p>
          <a:p>
            <a:pPr lvl="1">
              <a:lnSpc>
                <a:spcPct val="80000"/>
              </a:lnSpc>
              <a:buFont typeface="Tahoma" pitchFamily="34" charset="0"/>
              <a:buNone/>
            </a:pPr>
            <a:endParaRPr lang="en-US"/>
          </a:p>
          <a:p>
            <a:pPr>
              <a:lnSpc>
                <a:spcPct val="80000"/>
              </a:lnSpc>
            </a:pPr>
            <a:r>
              <a:rPr lang="en-US" i="1"/>
              <a:t>PAC</a:t>
            </a:r>
            <a:r>
              <a:rPr lang="en-US"/>
              <a:t> spending has also changed </a:t>
            </a:r>
            <a:r>
              <a:rPr lang="en-US" i="1"/>
              <a:t>wrt</a:t>
            </a:r>
            <a:r>
              <a:rPr lang="en-US"/>
              <a:t> the Political climate</a:t>
            </a:r>
          </a:p>
          <a:p>
            <a:pPr lvl="1">
              <a:lnSpc>
                <a:spcPct val="80000"/>
              </a:lnSpc>
            </a:pPr>
            <a:r>
              <a:rPr lang="en-US" i="1"/>
              <a:t>Examine these changes is following charts and tables*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14400" y="228600"/>
            <a:ext cx="7315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3600">
              <a:latin typeface="Times New Roman" pitchFamily="18" charset="0"/>
            </a:endParaRP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850900"/>
          </a:xfrm>
        </p:spPr>
        <p:txBody>
          <a:bodyPr>
            <a:normAutofit fontScale="90000"/>
          </a:bodyPr>
          <a:lstStyle/>
          <a:p>
            <a:r>
              <a:rPr lang="en-US" sz="3600" b="1">
                <a:solidFill>
                  <a:schemeClr val="tx1"/>
                </a:solidFill>
              </a:rPr>
              <a:t>Growth in Political Action</a:t>
            </a:r>
            <a:br>
              <a:rPr lang="en-US" sz="3600" b="1">
                <a:solidFill>
                  <a:schemeClr val="tx1"/>
                </a:solidFill>
              </a:rPr>
            </a:br>
            <a:r>
              <a:rPr lang="en-US" sz="3600" b="1">
                <a:solidFill>
                  <a:schemeClr val="tx1"/>
                </a:solidFill>
              </a:rPr>
              <a:t>Committees (PACs), 1974-2004</a:t>
            </a:r>
            <a:br>
              <a:rPr lang="en-US" sz="3600" b="1">
                <a:solidFill>
                  <a:schemeClr val="tx1"/>
                </a:solidFill>
              </a:rPr>
            </a:br>
            <a:endParaRPr lang="en-US" sz="3600" b="1">
              <a:solidFill>
                <a:schemeClr val="tx1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794125" y="321627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14343" name="Picture 7" descr="6DDD1D7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28600" y="1524000"/>
            <a:ext cx="8686800" cy="495617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>
                <a:solidFill>
                  <a:schemeClr val="tx1"/>
                </a:solidFill>
              </a:rPr>
              <a:t>Changes in PAC Contributions to Congress- </a:t>
            </a:r>
            <a:r>
              <a:rPr lang="en-US" sz="3600" b="1" i="1">
                <a:solidFill>
                  <a:schemeClr val="tx1"/>
                </a:solidFill>
              </a:rPr>
              <a:t>Recent Comparison</a:t>
            </a:r>
            <a:endParaRPr lang="en-US" sz="3600" b="1">
              <a:solidFill>
                <a:schemeClr val="tx1"/>
              </a:solidFill>
            </a:endParaRPr>
          </a:p>
        </p:txBody>
      </p:sp>
      <p:pic>
        <p:nvPicPr>
          <p:cNvPr id="124934" name="Picture 6" descr="A33FA7F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1555750"/>
            <a:ext cx="7696200" cy="4922838"/>
          </a:xfrm>
          <a:noFill/>
          <a:ln/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2514600" y="2667000"/>
            <a:ext cx="4572000" cy="2971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667000" y="2819400"/>
            <a:ext cx="4419600" cy="26543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u="sng"/>
              <a:t>Trying to influence</a:t>
            </a:r>
            <a:r>
              <a:rPr lang="en-US" sz="2800"/>
              <a:t> governmental decisions, especially the voting decisions </a:t>
            </a:r>
            <a:r>
              <a:rPr lang="en-US" sz="2800" i="1" u="sng"/>
              <a:t>legislators</a:t>
            </a:r>
            <a:r>
              <a:rPr lang="en-US" sz="2800"/>
              <a:t> make on proposed legislation.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762000" y="1600200"/>
            <a:ext cx="434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i="1">
                <a:solidFill>
                  <a:srgbClr val="FF3300"/>
                </a:solidFill>
                <a:latin typeface="Times New Roman" pitchFamily="18" charset="0"/>
              </a:rPr>
              <a:t>Lobbying?: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 u="sng"/>
              <a:t>IG Strategy #2</a:t>
            </a:r>
            <a:r>
              <a:rPr lang="en-US" sz="3600" b="1" i="1"/>
              <a:t>:</a:t>
            </a:r>
            <a:br>
              <a:rPr lang="en-US" sz="3600" b="1" i="1"/>
            </a:br>
            <a:r>
              <a:rPr lang="en-US" sz="3600" b="1" i="1">
                <a:solidFill>
                  <a:srgbClr val="FF3300"/>
                </a:solidFill>
              </a:rPr>
              <a:t>Lobbying</a:t>
            </a:r>
            <a:r>
              <a:rPr lang="en-US" sz="3600" b="1" i="1"/>
              <a:t> the Government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8599488" y="6096000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endParaRPr lang="en-US" sz="2800" b="0" i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 autoUpdateAnimBg="0"/>
      <p:bldP spid="1946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620000" cy="762000"/>
          </a:xfrm>
        </p:spPr>
        <p:txBody>
          <a:bodyPr/>
          <a:lstStyle/>
          <a:p>
            <a:r>
              <a:rPr lang="en-US"/>
              <a:t>Lobbying the Government (#2)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1638" y="838200"/>
            <a:ext cx="8509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>
                <a:solidFill>
                  <a:srgbClr val="FF3300"/>
                </a:solidFill>
              </a:rPr>
              <a:t>lobbying </a:t>
            </a:r>
            <a:r>
              <a:rPr lang="en-US" b="1" i="1"/>
              <a:t>&amp;</a:t>
            </a:r>
            <a:r>
              <a:rPr lang="en-US" b="1" i="1">
                <a:solidFill>
                  <a:srgbClr val="FF3300"/>
                </a:solidFill>
              </a:rPr>
              <a:t> lobbyists</a:t>
            </a:r>
            <a:r>
              <a:rPr lang="en-US" b="1" i="1"/>
              <a:t>, &amp; </a:t>
            </a:r>
            <a:r>
              <a:rPr lang="en-US" b="1" i="1">
                <a:solidFill>
                  <a:srgbClr val="FF3300"/>
                </a:solidFill>
              </a:rPr>
              <a:t>direct lobbying</a:t>
            </a:r>
            <a:endParaRPr lang="en-US">
              <a:solidFill>
                <a:srgbClr val="FF33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/>
              <a:t>Targeted attempts to influence policy</a:t>
            </a:r>
          </a:p>
          <a:p>
            <a:pPr lvl="1">
              <a:lnSpc>
                <a:spcPct val="90000"/>
              </a:lnSpc>
            </a:pPr>
            <a:r>
              <a:rPr lang="en-US"/>
              <a:t>Through </a:t>
            </a:r>
            <a:r>
              <a:rPr lang="en-US" b="1" i="1" u="sng"/>
              <a:t>personal contact</a:t>
            </a:r>
            <a:r>
              <a:rPr lang="en-US"/>
              <a:t> of government officials</a:t>
            </a:r>
          </a:p>
          <a:p>
            <a:pPr lvl="2">
              <a:lnSpc>
                <a:spcPct val="90000"/>
              </a:lnSpc>
            </a:pPr>
            <a:r>
              <a:rPr lang="en-US" sz="2600"/>
              <a:t>Plead clients case directly to official</a:t>
            </a:r>
          </a:p>
          <a:p>
            <a:pPr>
              <a:lnSpc>
                <a:spcPct val="90000"/>
              </a:lnSpc>
            </a:pPr>
            <a:r>
              <a:rPr lang="en-US" i="1" u="sng"/>
              <a:t>Credible information</a:t>
            </a:r>
            <a:r>
              <a:rPr lang="en-US"/>
              <a:t> key to effectively lobbying</a:t>
            </a:r>
          </a:p>
          <a:p>
            <a:pPr lvl="1">
              <a:lnSpc>
                <a:spcPct val="90000"/>
              </a:lnSpc>
            </a:pPr>
            <a:r>
              <a:rPr lang="en-US"/>
              <a:t>Usually lobby officials of similar views</a:t>
            </a:r>
          </a:p>
          <a:p>
            <a:pPr lvl="1">
              <a:lnSpc>
                <a:spcPct val="90000"/>
              </a:lnSpc>
            </a:pPr>
            <a:r>
              <a:rPr lang="en-US"/>
              <a:t>Support draft legislation &amp; research</a:t>
            </a:r>
          </a:p>
          <a:p>
            <a:pPr>
              <a:lnSpc>
                <a:spcPct val="90000"/>
              </a:lnSpc>
            </a:pPr>
            <a:r>
              <a:rPr lang="en-US"/>
              <a:t>Lobbyists </a:t>
            </a:r>
            <a:r>
              <a:rPr lang="en-US" i="1" u="sng"/>
              <a:t>know how</a:t>
            </a:r>
            <a:r>
              <a:rPr lang="en-US"/>
              <a:t> government process works</a:t>
            </a:r>
          </a:p>
          <a:p>
            <a:pPr lvl="1">
              <a:lnSpc>
                <a:spcPct val="90000"/>
              </a:lnSpc>
            </a:pPr>
            <a:r>
              <a:rPr lang="en-US"/>
              <a:t>Many are former Executive appointees or Congressmen</a:t>
            </a:r>
          </a:p>
          <a:p>
            <a:pPr lvl="1">
              <a:lnSpc>
                <a:spcPct val="90000"/>
              </a:lnSpc>
            </a:pPr>
            <a:r>
              <a:rPr lang="en-US"/>
              <a:t>Problem: potential </a:t>
            </a:r>
            <a:r>
              <a:rPr lang="en-US" i="1"/>
              <a:t>conflict of interest</a:t>
            </a:r>
            <a:r>
              <a:rPr lang="en-US" sz="3200"/>
              <a:t> </a:t>
            </a:r>
          </a:p>
        </p:txBody>
      </p:sp>
      <p:sp>
        <p:nvSpPr>
          <p:cNvPr id="76804" name="Text Box 4"/>
          <p:cNvSpPr txBox="1">
            <a:spLocks noChangeArrowheads="1"/>
          </p:cNvSpPr>
          <p:nvPr/>
        </p:nvSpPr>
        <p:spPr bwMode="auto">
          <a:xfrm>
            <a:off x="3416300" y="6172200"/>
            <a:ext cx="55292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2800" b="0" i="1">
                <a:latin typeface="Times New Roman" pitchFamily="18" charset="0"/>
              </a:rPr>
              <a:t>What are the different ways to lobby?</a:t>
            </a:r>
          </a:p>
          <a:p>
            <a:pPr algn="r"/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AutoShape 3"/>
          <p:cNvSpPr>
            <a:spLocks noChangeArrowheads="1"/>
          </p:cNvSpPr>
          <p:nvPr/>
        </p:nvSpPr>
        <p:spPr bwMode="auto">
          <a:xfrm>
            <a:off x="533400" y="2057400"/>
            <a:ext cx="2286000" cy="2133600"/>
          </a:xfrm>
          <a:prstGeom prst="flowChartDocumen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Direct</a:t>
            </a:r>
          </a:p>
          <a:p>
            <a:r>
              <a:rPr lang="en-US"/>
              <a:t>Lobbying</a:t>
            </a:r>
          </a:p>
        </p:txBody>
      </p:sp>
      <p:sp>
        <p:nvSpPr>
          <p:cNvPr id="20484" name="AutoShape 4"/>
          <p:cNvSpPr>
            <a:spLocks noChangeArrowheads="1"/>
          </p:cNvSpPr>
          <p:nvPr/>
        </p:nvSpPr>
        <p:spPr bwMode="auto">
          <a:xfrm>
            <a:off x="2057400" y="4114800"/>
            <a:ext cx="2438400" cy="2133600"/>
          </a:xfrm>
          <a:prstGeom prst="flowChartDocumen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100"/>
              <a:t>Education</a:t>
            </a:r>
          </a:p>
          <a:p>
            <a:r>
              <a:rPr lang="en-US" sz="3100"/>
              <a:t>Campaigns</a:t>
            </a:r>
          </a:p>
        </p:txBody>
      </p:sp>
      <p:sp>
        <p:nvSpPr>
          <p:cNvPr id="20485" name="AutoShape 5"/>
          <p:cNvSpPr>
            <a:spLocks noChangeArrowheads="1"/>
          </p:cNvSpPr>
          <p:nvPr/>
        </p:nvSpPr>
        <p:spPr bwMode="auto">
          <a:xfrm>
            <a:off x="6019800" y="1905000"/>
            <a:ext cx="2362200" cy="2133600"/>
          </a:xfrm>
          <a:prstGeom prst="flowChartDocumen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Grass-</a:t>
            </a:r>
          </a:p>
          <a:p>
            <a:r>
              <a:rPr lang="en-US"/>
              <a:t>Roots</a:t>
            </a:r>
          </a:p>
          <a:p>
            <a:r>
              <a:rPr lang="en-US"/>
              <a:t>Lobbying</a:t>
            </a:r>
          </a:p>
        </p:txBody>
      </p:sp>
      <p:sp>
        <p:nvSpPr>
          <p:cNvPr id="20486" name="AutoShape 6"/>
          <p:cNvSpPr>
            <a:spLocks noChangeAspect="1" noChangeArrowheads="1"/>
          </p:cNvSpPr>
          <p:nvPr/>
        </p:nvSpPr>
        <p:spPr bwMode="auto">
          <a:xfrm>
            <a:off x="2514600" y="152400"/>
            <a:ext cx="4232275" cy="1865313"/>
          </a:xfrm>
          <a:prstGeom prst="flowChartMultidocument">
            <a:avLst/>
          </a:prstGeom>
          <a:solidFill>
            <a:srgbClr val="CCFF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>
                <a:latin typeface="Times New Roman" pitchFamily="18" charset="0"/>
              </a:rPr>
              <a:t>Types of </a:t>
            </a:r>
            <a:r>
              <a:rPr lang="en-US" sz="4400" i="1">
                <a:solidFill>
                  <a:srgbClr val="FF3300"/>
                </a:solidFill>
                <a:latin typeface="Times New Roman" pitchFamily="18" charset="0"/>
              </a:rPr>
              <a:t>Lobbying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641725" y="4818063"/>
            <a:ext cx="184150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800"/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495800" y="4114800"/>
            <a:ext cx="2400300" cy="2133600"/>
          </a:xfrm>
          <a:prstGeom prst="flowChartDocument">
            <a:avLst/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/>
              <a:t>Advocacy</a:t>
            </a:r>
          </a:p>
          <a:p>
            <a:r>
              <a:rPr lang="en-US"/>
              <a:t>Advertising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3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 autoUpdateAnimBg="0"/>
      <p:bldP spid="20484" grpId="0" animBg="1" autoUpdateAnimBg="0"/>
      <p:bldP spid="20485" grpId="0" animBg="1" autoUpdateAnimBg="0"/>
      <p:bldP spid="20486" grpId="0" animBg="1"/>
      <p:bldP spid="2048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066800"/>
          </a:xfrm>
        </p:spPr>
        <p:txBody>
          <a:bodyPr/>
          <a:lstStyle/>
          <a:p>
            <a:r>
              <a:rPr lang="en-US" b="1"/>
              <a:t>Why Interest Groups Form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05000"/>
            <a:ext cx="7772400" cy="3581400"/>
          </a:xfrm>
        </p:spPr>
        <p:txBody>
          <a:bodyPr/>
          <a:lstStyle/>
          <a:p>
            <a:r>
              <a:rPr lang="en-US"/>
              <a:t>Social issues such as industrialization, urbanization, immigration and government responses;</a:t>
            </a:r>
          </a:p>
          <a:p>
            <a:r>
              <a:rPr lang="en-US"/>
              <a:t>Responses to government actions;</a:t>
            </a:r>
          </a:p>
          <a:p>
            <a:r>
              <a:rPr lang="en-US"/>
              <a:t>Technological changes which allow people to contact government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5" name="Rectangle 1031"/>
          <p:cNvSpPr>
            <a:spLocks noChangeArrowheads="1"/>
          </p:cNvSpPr>
          <p:nvPr/>
        </p:nvSpPr>
        <p:spPr bwMode="auto">
          <a:xfrm>
            <a:off x="2438400" y="3429000"/>
            <a:ext cx="4267200" cy="2590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3" name="Text Box 1029"/>
          <p:cNvSpPr txBox="1">
            <a:spLocks noChangeArrowheads="1"/>
          </p:cNvSpPr>
          <p:nvPr/>
        </p:nvSpPr>
        <p:spPr bwMode="auto">
          <a:xfrm>
            <a:off x="2609850" y="3810000"/>
            <a:ext cx="3924300" cy="18002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Trying to influence public policy through </a:t>
            </a:r>
            <a:r>
              <a:rPr lang="en-US" sz="2800" i="1" u="sng">
                <a:latin typeface="Times New Roman" pitchFamily="18" charset="0"/>
              </a:rPr>
              <a:t>direct contact</a:t>
            </a:r>
            <a:r>
              <a:rPr lang="en-US" sz="2800">
                <a:latin typeface="Times New Roman" pitchFamily="18" charset="0"/>
              </a:rPr>
              <a:t> with government officials.</a:t>
            </a:r>
          </a:p>
        </p:txBody>
      </p:sp>
      <p:sp>
        <p:nvSpPr>
          <p:cNvPr id="22534" name="AutoShape 1030"/>
          <p:cNvSpPr>
            <a:spLocks noChangeArrowheads="1"/>
          </p:cNvSpPr>
          <p:nvPr/>
        </p:nvSpPr>
        <p:spPr bwMode="auto">
          <a:xfrm>
            <a:off x="3429000" y="685800"/>
            <a:ext cx="2286000" cy="2133600"/>
          </a:xfrm>
          <a:prstGeom prst="flowChartDocumen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Direct</a:t>
            </a:r>
          </a:p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Lobbying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/>
      <p:bldP spid="22533" grpId="0" animBg="1" autoUpdateAnimBg="0"/>
      <p:bldP spid="2253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i="1"/>
              <a:t>Lobbying to </a:t>
            </a:r>
            <a:r>
              <a:rPr lang="en-US" sz="3600" b="1" i="1">
                <a:solidFill>
                  <a:srgbClr val="CC0000"/>
                </a:solidFill>
              </a:rPr>
              <a:t>Mobilize Public Opinion</a:t>
            </a:r>
            <a:r>
              <a:rPr lang="en-US" sz="3600"/>
              <a:t> </a:t>
            </a:r>
            <a:br>
              <a:rPr lang="en-US" sz="3600"/>
            </a:br>
            <a:endParaRPr lang="en-US" sz="3600" i="1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5181600"/>
          </a:xfrm>
        </p:spPr>
        <p:txBody>
          <a:bodyPr>
            <a:normAutofit lnSpcReduction="10000"/>
          </a:bodyPr>
          <a:lstStyle/>
          <a:p>
            <a:r>
              <a:rPr lang="en-US" sz="2800" b="1" i="1" u="sng">
                <a:solidFill>
                  <a:srgbClr val="CC0000"/>
                </a:solidFill>
              </a:rPr>
              <a:t>Education Campaigns</a:t>
            </a:r>
            <a:r>
              <a:rPr lang="en-US" sz="2800" i="1"/>
              <a:t> =&gt; </a:t>
            </a:r>
          </a:p>
          <a:p>
            <a:pPr lvl="1"/>
            <a:r>
              <a:rPr lang="en-US" sz="2400"/>
              <a:t>Key tool for education of Public: </a:t>
            </a:r>
            <a:r>
              <a:rPr lang="en-US" sz="2400" b="1" i="1">
                <a:solidFill>
                  <a:srgbClr val="CC0000"/>
                </a:solidFill>
              </a:rPr>
              <a:t>advocacy advertising</a:t>
            </a:r>
            <a:endParaRPr lang="en-US" sz="2400">
              <a:solidFill>
                <a:srgbClr val="CC0000"/>
              </a:solidFill>
            </a:endParaRPr>
          </a:p>
          <a:p>
            <a:pPr lvl="1"/>
            <a:r>
              <a:rPr lang="en-US" sz="2400"/>
              <a:t>Educate public by publishing research studies</a:t>
            </a:r>
          </a:p>
          <a:p>
            <a:pPr lvl="2"/>
            <a:r>
              <a:rPr lang="en-US" sz="2200"/>
              <a:t>Normally supporting </a:t>
            </a:r>
            <a:r>
              <a:rPr lang="en-US" sz="2200" i="1"/>
              <a:t>Interest Group’s</a:t>
            </a:r>
            <a:r>
              <a:rPr lang="en-US" sz="2200"/>
              <a:t> policy positions</a:t>
            </a:r>
            <a:endParaRPr lang="en-US" sz="2200" b="1" i="1"/>
          </a:p>
          <a:p>
            <a:r>
              <a:rPr lang="en-US" sz="2800" b="1" i="1">
                <a:solidFill>
                  <a:srgbClr val="CC0000"/>
                </a:solidFill>
              </a:rPr>
              <a:t>Grass-Roots Lobbying</a:t>
            </a:r>
            <a:r>
              <a:rPr lang="en-US" sz="2800" b="1" i="1"/>
              <a:t> – </a:t>
            </a:r>
            <a:r>
              <a:rPr lang="en-US" sz="2800" i="1"/>
              <a:t>very effective with Congress</a:t>
            </a:r>
            <a:endParaRPr lang="en-US" sz="2800" i="1" u="sng"/>
          </a:p>
          <a:p>
            <a:pPr lvl="1"/>
            <a:r>
              <a:rPr lang="en-US" sz="2400" i="1" u="sng"/>
              <a:t>Petition drives</a:t>
            </a:r>
            <a:r>
              <a:rPr lang="en-US" sz="2400" i="1"/>
              <a:t> (Which Amendment Right?)</a:t>
            </a:r>
          </a:p>
          <a:p>
            <a:pPr lvl="1"/>
            <a:r>
              <a:rPr lang="en-US" sz="2400" i="1" u="sng"/>
              <a:t>Letters, phone calls, or e-mail</a:t>
            </a:r>
            <a:r>
              <a:rPr lang="en-US" sz="2400"/>
              <a:t> to Congress or</a:t>
            </a:r>
            <a:r>
              <a:rPr lang="en-US" sz="2400" i="1"/>
              <a:t> </a:t>
            </a:r>
            <a:r>
              <a:rPr lang="en-US" sz="2400"/>
              <a:t>Admin </a:t>
            </a:r>
          </a:p>
          <a:p>
            <a:pPr lvl="1"/>
            <a:r>
              <a:rPr lang="en-US" sz="2400"/>
              <a:t>Effective way to get elected officials attention</a:t>
            </a:r>
            <a:endParaRPr lang="en-US" sz="2400" i="1" u="sng"/>
          </a:p>
          <a:p>
            <a:pPr lvl="1"/>
            <a:r>
              <a:rPr lang="en-US" sz="2400" i="1" u="sng"/>
              <a:t>Marches &amp; demonstrations </a:t>
            </a:r>
          </a:p>
          <a:p>
            <a:pPr lvl="1"/>
            <a:r>
              <a:rPr lang="en-US" sz="2400" i="1" u="sng"/>
              <a:t>Get out the vote </a:t>
            </a:r>
            <a:r>
              <a:rPr lang="en-US" sz="2400"/>
              <a:t>efforts</a:t>
            </a:r>
            <a:r>
              <a:rPr lang="en-US" sz="2600"/>
              <a:t> </a:t>
            </a:r>
          </a:p>
        </p:txBody>
      </p:sp>
      <p:sp>
        <p:nvSpPr>
          <p:cNvPr id="101380" name="Text Box 4"/>
          <p:cNvSpPr txBox="1">
            <a:spLocks noChangeArrowheads="1"/>
          </p:cNvSpPr>
          <p:nvPr/>
        </p:nvSpPr>
        <p:spPr bwMode="auto">
          <a:xfrm>
            <a:off x="609600" y="990600"/>
            <a:ext cx="18415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3800"/>
          </a:p>
        </p:txBody>
      </p:sp>
      <p:sp>
        <p:nvSpPr>
          <p:cNvPr id="101381" name="Text Box 5"/>
          <p:cNvSpPr txBox="1">
            <a:spLocks noChangeArrowheads="1"/>
          </p:cNvSpPr>
          <p:nvPr/>
        </p:nvSpPr>
        <p:spPr bwMode="auto">
          <a:xfrm>
            <a:off x="304800" y="1066800"/>
            <a:ext cx="8305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>
                <a:solidFill>
                  <a:schemeClr val="tx2"/>
                </a:solidFill>
                <a:latin typeface="Times New Roman" pitchFamily="18" charset="0"/>
              </a:rPr>
              <a:t>Various methods used to mobilize </a:t>
            </a:r>
            <a:r>
              <a:rPr lang="en-US" sz="2800" b="0" i="1">
                <a:solidFill>
                  <a:schemeClr val="tx2"/>
                </a:solidFill>
                <a:latin typeface="Times New Roman" pitchFamily="18" charset="0"/>
              </a:rPr>
              <a:t>Public Opinion</a:t>
            </a:r>
            <a:r>
              <a:rPr lang="en-US" sz="2800" b="0">
                <a:solidFill>
                  <a:schemeClr val="tx2"/>
                </a:solidFill>
                <a:latin typeface="Times New Roman" pitchFamily="18" charset="0"/>
              </a:rPr>
              <a:t>:</a:t>
            </a:r>
            <a:endParaRPr lang="en-US" sz="3800" b="0" i="1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1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1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1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1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1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1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1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013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101379" grpId="0" build="p"/>
      <p:bldP spid="10138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286000" y="3429000"/>
            <a:ext cx="4648200" cy="22860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47900" y="3429000"/>
            <a:ext cx="4648200" cy="2157413"/>
          </a:xfrm>
          <a:prstGeom prst="rect">
            <a:avLst/>
          </a:prstGeom>
          <a:solidFill>
            <a:schemeClr val="bg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/>
              <a:t>Interest groups try to </a:t>
            </a:r>
            <a:r>
              <a:rPr lang="en-US" sz="2700" i="1" u="sng"/>
              <a:t>mobilize the public through education</a:t>
            </a:r>
            <a:r>
              <a:rPr lang="en-US" sz="2700"/>
              <a:t> hoping that the public will demand government action.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3486150" y="685800"/>
            <a:ext cx="2171700" cy="2133600"/>
          </a:xfrm>
          <a:prstGeom prst="flowChartDocument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100">
                <a:solidFill>
                  <a:srgbClr val="CC0000"/>
                </a:solidFill>
              </a:rPr>
              <a:t>Education</a:t>
            </a:r>
          </a:p>
          <a:p>
            <a:r>
              <a:rPr lang="en-US" sz="3100">
                <a:solidFill>
                  <a:srgbClr val="CC0000"/>
                </a:solidFill>
              </a:rPr>
              <a:t>Campaigns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0" grpId="0" animBg="1"/>
      <p:bldP spid="21508" grpId="0" animBg="1" autoUpdateAnimBg="0"/>
      <p:bldP spid="2150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2057400" y="3429000"/>
            <a:ext cx="5029200" cy="27432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324100" y="3657600"/>
            <a:ext cx="4495800" cy="2227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Newspaper, television, and radio </a:t>
            </a:r>
            <a:r>
              <a:rPr lang="en-US" sz="2800" i="1" u="sng"/>
              <a:t>advertisements that promote</a:t>
            </a:r>
            <a:r>
              <a:rPr lang="en-US" sz="2800"/>
              <a:t> an interest group's </a:t>
            </a:r>
            <a:r>
              <a:rPr lang="en-US" sz="2800" i="1" u="sng"/>
              <a:t>political views</a:t>
            </a:r>
            <a:r>
              <a:rPr lang="en-US" sz="2800"/>
              <a:t>.</a:t>
            </a: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3371850" y="685800"/>
            <a:ext cx="2400300" cy="2133600"/>
          </a:xfrm>
          <a:prstGeom prst="flowChartDocument">
            <a:avLst/>
          </a:prstGeom>
          <a:solidFill>
            <a:srgbClr val="CC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Advocacy</a:t>
            </a:r>
          </a:p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Advertising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0" grpId="0" animBg="1"/>
      <p:bldP spid="26628" grpId="0" animBg="1" autoUpdateAnimBg="0"/>
      <p:bldP spid="2662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2247900" y="3429000"/>
            <a:ext cx="4648200" cy="2590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2324100" y="3429000"/>
            <a:ext cx="4495800" cy="257492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700"/>
              <a:t>Trying to influence public policy </a:t>
            </a:r>
            <a:r>
              <a:rPr lang="en-US" sz="2700" i="1" u="sng"/>
              <a:t>indirectly by mobilizing an interest group's membership</a:t>
            </a:r>
            <a:r>
              <a:rPr lang="en-US" sz="2700"/>
              <a:t> and the broader public to contact elected officials.</a:t>
            </a:r>
            <a:r>
              <a:rPr lang="en-US" sz="2800">
                <a:solidFill>
                  <a:srgbClr val="CC0000"/>
                </a:solidFill>
              </a:rPr>
              <a:t> 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3390900" y="762000"/>
            <a:ext cx="2362200" cy="2133600"/>
          </a:xfrm>
          <a:prstGeom prst="flowChartDocument">
            <a:avLst/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Grass-</a:t>
            </a:r>
          </a:p>
          <a:p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Roots</a:t>
            </a:r>
          </a:p>
          <a:p>
            <a:r>
              <a:rPr lang="en-US">
                <a:solidFill>
                  <a:srgbClr val="CC0000"/>
                </a:solidFill>
                <a:latin typeface="Times New Roman" pitchFamily="18" charset="0"/>
              </a:rPr>
              <a:t>Lobbying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56" grpId="0" animBg="1" autoUpdateAnimBg="0"/>
      <p:bldP spid="2355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914400" y="3200400"/>
            <a:ext cx="2819400" cy="2133600"/>
          </a:xfrm>
          <a:prstGeom prst="flowChartDocument">
            <a:avLst/>
          </a:prstGeom>
          <a:solidFill>
            <a:schemeClr val="tx2">
              <a:alpha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Astroturf</a:t>
            </a:r>
          </a:p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Lobbying</a:t>
            </a:r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 flipH="1" flipV="1">
            <a:off x="7848600" y="7239000"/>
            <a:ext cx="76200" cy="76200"/>
          </a:xfrm>
          <a:prstGeom prst="flowChartDocument">
            <a:avLst/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5486400" y="3200400"/>
            <a:ext cx="2895600" cy="2057400"/>
          </a:xfrm>
          <a:prstGeom prst="flowChartDocumen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Civil</a:t>
            </a:r>
          </a:p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Disobedience</a:t>
            </a:r>
          </a:p>
        </p:txBody>
      </p:sp>
      <p:sp>
        <p:nvSpPr>
          <p:cNvPr id="24583" name="AutoShape 7"/>
          <p:cNvSpPr>
            <a:spLocks noChangeAspect="1" noChangeArrowheads="1"/>
          </p:cNvSpPr>
          <p:nvPr/>
        </p:nvSpPr>
        <p:spPr bwMode="auto">
          <a:xfrm>
            <a:off x="2438400" y="609600"/>
            <a:ext cx="4232275" cy="1865313"/>
          </a:xfrm>
          <a:prstGeom prst="flowChartMultidocument">
            <a:avLst/>
          </a:prstGeom>
          <a:solidFill>
            <a:srgbClr val="CCFF33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200">
                <a:latin typeface="Times New Roman" pitchFamily="18" charset="0"/>
              </a:rPr>
              <a:t>Other Types of Lobbying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343400" y="3657600"/>
            <a:ext cx="533400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800"/>
              <a:t>&amp;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 autoUpdateAnimBg="0"/>
      <p:bldP spid="24582" grpId="0" animBg="1" autoUpdateAnimBg="0"/>
      <p:bldP spid="24583" grpId="0" animBg="1"/>
      <p:bldP spid="2458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85800" y="3048000"/>
            <a:ext cx="7696200" cy="29718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3352800" y="685800"/>
            <a:ext cx="2438400" cy="2133600"/>
          </a:xfrm>
          <a:prstGeom prst="flowChartDocumen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Astroturf</a:t>
            </a:r>
          </a:p>
          <a:p>
            <a:r>
              <a:rPr lang="en-US">
                <a:solidFill>
                  <a:srgbClr val="FF3300"/>
                </a:solidFill>
                <a:latin typeface="Times New Roman" pitchFamily="18" charset="0"/>
              </a:rPr>
              <a:t>Lobbying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600200" y="3200400"/>
            <a:ext cx="6019800" cy="28194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400" b="0"/>
              <a:t>Efforts, usually led by </a:t>
            </a:r>
            <a:r>
              <a:rPr lang="en-US" sz="2400"/>
              <a:t>interest groups </a:t>
            </a:r>
            <a:r>
              <a:rPr lang="en-US" sz="2400" i="1"/>
              <a:t>(</a:t>
            </a:r>
            <a:r>
              <a:rPr lang="en-US" sz="2400" b="0" i="1"/>
              <a:t>or Corporations)</a:t>
            </a:r>
            <a:r>
              <a:rPr lang="en-US" sz="2400"/>
              <a:t> </a:t>
            </a:r>
            <a:r>
              <a:rPr lang="en-US" sz="2400" b="0"/>
              <a:t>with deep</a:t>
            </a:r>
            <a:r>
              <a:rPr lang="en-US" sz="2400"/>
              <a:t> </a:t>
            </a:r>
            <a:r>
              <a:rPr lang="en-US" sz="2400" i="1" u="sng"/>
              <a:t>financial pockets</a:t>
            </a:r>
            <a:r>
              <a:rPr lang="en-US" sz="2400"/>
              <a:t>, to </a:t>
            </a:r>
            <a:r>
              <a:rPr lang="en-US" sz="2400" i="1" u="sng"/>
              <a:t>create synthetic grass-roots movements</a:t>
            </a:r>
            <a:r>
              <a:rPr lang="en-US" sz="2400"/>
              <a:t> </a:t>
            </a:r>
            <a:r>
              <a:rPr lang="en-US" sz="2400" b="0"/>
              <a:t>by aggressively encouraging voters to contact their elected officials about specific issues.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nimBg="1"/>
      <p:bldP spid="25606" grpId="0" animBg="1"/>
      <p:bldP spid="25605" grpId="0" animBg="1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1600200" y="3124200"/>
            <a:ext cx="5638800" cy="2743200"/>
          </a:xfrm>
          <a:prstGeom prst="rect">
            <a:avLst/>
          </a:prstGeom>
          <a:solidFill>
            <a:srgbClr val="FFFF99">
              <a:alpha val="50000"/>
            </a:srgbClr>
          </a:solidFill>
          <a:ln w="952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362200" y="3276600"/>
            <a:ext cx="4648200" cy="222726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Civil disobedience </a:t>
            </a:r>
            <a:r>
              <a:rPr lang="en-US" sz="2800" b="0"/>
              <a:t>is the practice of</a:t>
            </a:r>
            <a:r>
              <a:rPr lang="en-US" sz="2800"/>
              <a:t> </a:t>
            </a:r>
            <a:r>
              <a:rPr lang="en-US" sz="2800" i="1" u="sng"/>
              <a:t>breaking laws</a:t>
            </a:r>
            <a:r>
              <a:rPr lang="en-US" sz="2800"/>
              <a:t> </a:t>
            </a:r>
            <a:r>
              <a:rPr lang="en-US" sz="2800" b="0"/>
              <a:t>in order to</a:t>
            </a:r>
            <a:r>
              <a:rPr lang="en-US" sz="2800"/>
              <a:t> </a:t>
            </a:r>
            <a:r>
              <a:rPr lang="en-US" sz="2800" i="1" u="sng"/>
              <a:t>pressure legislators</a:t>
            </a:r>
            <a:r>
              <a:rPr lang="en-US" sz="2800"/>
              <a:t> </a:t>
            </a:r>
            <a:r>
              <a:rPr lang="en-US" sz="2800" b="0"/>
              <a:t>to </a:t>
            </a:r>
            <a:r>
              <a:rPr lang="en-US" sz="2800"/>
              <a:t>change </a:t>
            </a:r>
            <a:r>
              <a:rPr lang="en-US" sz="2800" b="0"/>
              <a:t>perceived </a:t>
            </a:r>
            <a:r>
              <a:rPr lang="en-US" sz="2800"/>
              <a:t>unjust laws.</a:t>
            </a:r>
          </a:p>
        </p:txBody>
      </p:sp>
      <p:sp>
        <p:nvSpPr>
          <p:cNvPr id="27653" name="AutoShape 5"/>
          <p:cNvSpPr>
            <a:spLocks noChangeArrowheads="1"/>
          </p:cNvSpPr>
          <p:nvPr/>
        </p:nvSpPr>
        <p:spPr bwMode="auto">
          <a:xfrm>
            <a:off x="2895600" y="685800"/>
            <a:ext cx="3124200" cy="2057400"/>
          </a:xfrm>
          <a:prstGeom prst="flowChartDocument">
            <a:avLst/>
          </a:prstGeom>
          <a:solidFill>
            <a:srgbClr val="9966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>
                <a:solidFill>
                  <a:srgbClr val="FF3300"/>
                </a:solidFill>
              </a:rPr>
              <a:t>Civil</a:t>
            </a:r>
          </a:p>
          <a:p>
            <a:r>
              <a:rPr lang="en-US">
                <a:solidFill>
                  <a:srgbClr val="FF3300"/>
                </a:solidFill>
              </a:rPr>
              <a:t>Disobedience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4" grpId="0" animBg="1"/>
      <p:bldP spid="27652" grpId="0" animBg="1" autoUpdateAnimBg="0"/>
      <p:bldP spid="2765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IG Strategy #3:  </a:t>
            </a:r>
            <a:r>
              <a:rPr lang="en-US" b="1" i="1">
                <a:solidFill>
                  <a:srgbClr val="FF3300"/>
                </a:solidFill>
              </a:rPr>
              <a:t>Litigating</a:t>
            </a:r>
            <a:r>
              <a:rPr lang="en-US"/>
              <a:t>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991600" cy="6172200"/>
          </a:xfrm>
        </p:spPr>
        <p:txBody>
          <a:bodyPr/>
          <a:lstStyle/>
          <a:p>
            <a:r>
              <a:rPr lang="en-US"/>
              <a:t>When you lose with the Congress =&gt; </a:t>
            </a:r>
            <a:r>
              <a:rPr lang="en-US" i="1"/>
              <a:t>then what</a:t>
            </a:r>
            <a:r>
              <a:rPr lang="en-US"/>
              <a:t>?</a:t>
            </a:r>
          </a:p>
          <a:p>
            <a:pPr lvl="1"/>
            <a:r>
              <a:rPr lang="en-US"/>
              <a:t>You can always sue</a:t>
            </a:r>
          </a:p>
          <a:p>
            <a:pPr lvl="1"/>
            <a:r>
              <a:rPr lang="en-US"/>
              <a:t>Last action in a continuing cycle – </a:t>
            </a:r>
          </a:p>
          <a:p>
            <a:pPr lvl="2"/>
            <a:r>
              <a:rPr lang="en-US" i="1"/>
              <a:t>(There’s always next year)</a:t>
            </a:r>
          </a:p>
          <a:p>
            <a:r>
              <a:rPr lang="en-US"/>
              <a:t>Examples: </a:t>
            </a:r>
          </a:p>
          <a:p>
            <a:pPr lvl="1"/>
            <a:r>
              <a:rPr lang="en-US" i="1"/>
              <a:t>1950s </a:t>
            </a:r>
            <a:r>
              <a:rPr lang="en-US" b="1" i="1">
                <a:solidFill>
                  <a:srgbClr val="FF3300"/>
                </a:solidFill>
              </a:rPr>
              <a:t>De Jure Segregation-</a:t>
            </a:r>
            <a:r>
              <a:rPr lang="en-US" i="1"/>
              <a:t> NAACP</a:t>
            </a:r>
          </a:p>
          <a:p>
            <a:pPr lvl="1"/>
            <a:r>
              <a:rPr lang="en-US" i="1"/>
              <a:t>Clean Air Act &amp; Endangered Species Act</a:t>
            </a:r>
          </a:p>
          <a:p>
            <a:pPr lvl="1"/>
            <a:r>
              <a:rPr lang="en-US" i="1"/>
              <a:t>Campaign Reform</a:t>
            </a:r>
            <a:endParaRPr lang="en-US" b="1" i="1"/>
          </a:p>
          <a:p>
            <a:r>
              <a:rPr lang="en-US" b="1" i="1">
                <a:solidFill>
                  <a:srgbClr val="FF3300"/>
                </a:solidFill>
              </a:rPr>
              <a:t>Amicus Curiae brief</a:t>
            </a:r>
            <a:r>
              <a:rPr lang="en-US" b="1" i="1"/>
              <a:t>?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3000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02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4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  <p:bldP spid="10240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Interest Group Influence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/>
              <a:t>Two factors determining degree of IG influence?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rgbClr val="FF3300"/>
                </a:solidFill>
              </a:rPr>
              <a:t>External &amp; Internal Factors</a:t>
            </a:r>
            <a:endParaRPr lang="en-US">
              <a:solidFill>
                <a:srgbClr val="FF3300"/>
              </a:solidFill>
            </a:endParaRPr>
          </a:p>
          <a:p>
            <a:pPr>
              <a:lnSpc>
                <a:spcPct val="90000"/>
              </a:lnSpc>
            </a:pPr>
            <a:r>
              <a:rPr lang="en-US" b="1" i="1" u="sng">
                <a:solidFill>
                  <a:srgbClr val="FF3300"/>
                </a:solidFill>
              </a:rPr>
              <a:t>External Factors</a:t>
            </a:r>
            <a:r>
              <a:rPr lang="en-US" b="1" i="1"/>
              <a:t> – </a:t>
            </a:r>
            <a:r>
              <a:rPr lang="en-US" i="1"/>
              <a:t>those beyond group’s control</a:t>
            </a:r>
          </a:p>
          <a:p>
            <a:pPr lvl="1">
              <a:lnSpc>
                <a:spcPct val="90000"/>
              </a:lnSpc>
            </a:pPr>
            <a:r>
              <a:rPr lang="en-US" b="1" i="1"/>
              <a:t>Party in power (President and/or Congress)</a:t>
            </a:r>
          </a:p>
          <a:p>
            <a:pPr lvl="2">
              <a:lnSpc>
                <a:spcPct val="90000"/>
              </a:lnSpc>
            </a:pPr>
            <a:r>
              <a:rPr lang="en-US" b="1" i="1"/>
              <a:t>Business &amp; tax cuts more likely when who’s in power?</a:t>
            </a:r>
          </a:p>
          <a:p>
            <a:pPr lvl="2">
              <a:lnSpc>
                <a:spcPct val="90000"/>
              </a:lnSpc>
            </a:pPr>
            <a:r>
              <a:rPr lang="en-US" b="1" i="1"/>
              <a:t>Union interests more likely to be + considered by who?</a:t>
            </a:r>
          </a:p>
          <a:p>
            <a:pPr lvl="1">
              <a:lnSpc>
                <a:spcPct val="90000"/>
              </a:lnSpc>
            </a:pPr>
            <a:r>
              <a:rPr lang="en-US" b="1" i="1"/>
              <a:t>Opposition Interest Groups =&gt; </a:t>
            </a:r>
            <a:r>
              <a:rPr lang="en-US"/>
              <a:t>generated in response</a:t>
            </a:r>
            <a:endParaRPr lang="en-US" b="1" i="1"/>
          </a:p>
          <a:p>
            <a:pPr lvl="2">
              <a:lnSpc>
                <a:spcPct val="90000"/>
              </a:lnSpc>
            </a:pPr>
            <a:r>
              <a:rPr lang="en-US" b="1" i="1"/>
              <a:t>Opposing IGs tend to cancel each other out</a:t>
            </a:r>
          </a:p>
          <a:p>
            <a:pPr lvl="2">
              <a:lnSpc>
                <a:spcPct val="90000"/>
              </a:lnSpc>
            </a:pPr>
            <a:r>
              <a:rPr lang="en-US" b="1" i="1"/>
              <a:t>Better chance with no opposition (Veterans’ Groups)</a:t>
            </a:r>
          </a:p>
          <a:p>
            <a:pPr lvl="3">
              <a:lnSpc>
                <a:spcPct val="90000"/>
              </a:lnSpc>
            </a:pPr>
            <a:r>
              <a:rPr lang="en-US" b="1" i="1"/>
              <a:t>(Budget proposal to cut Veterans’ Health Care- chance?)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000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066800"/>
          </a:xfrm>
        </p:spPr>
        <p:txBody>
          <a:bodyPr/>
          <a:lstStyle/>
          <a:p>
            <a:r>
              <a:rPr lang="en-US" b="1"/>
              <a:t>Why People Join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3600"/>
            <a:ext cx="7772400" cy="3581400"/>
          </a:xfrm>
        </p:spPr>
        <p:txBody>
          <a:bodyPr/>
          <a:lstStyle/>
          <a:p>
            <a:r>
              <a:rPr lang="en-US"/>
              <a:t>Because of a group’s political goals or causes;</a:t>
            </a:r>
          </a:p>
          <a:p>
            <a:r>
              <a:rPr lang="en-US"/>
              <a:t>For economic and social reasons;</a:t>
            </a:r>
          </a:p>
          <a:p>
            <a:r>
              <a:rPr lang="en-US"/>
              <a:t>For monetary or other benefits (low insurance rates, health policies, investment counseling)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3657600" y="1752600"/>
            <a:ext cx="2209800" cy="1905000"/>
          </a:xfrm>
          <a:prstGeom prst="flowChartPreparation">
            <a:avLst/>
          </a:prstGeom>
          <a:solidFill>
            <a:srgbClr val="FFCC99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600"/>
              <a:t>Membership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1066800" y="2895600"/>
            <a:ext cx="2209800" cy="1905000"/>
          </a:xfrm>
          <a:prstGeom prst="flowChartPreparation">
            <a:avLst/>
          </a:prstGeom>
          <a:solidFill>
            <a:srgbClr val="99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/>
              <a:t>Leadership</a:t>
            </a:r>
          </a:p>
        </p:txBody>
      </p:sp>
      <p:sp>
        <p:nvSpPr>
          <p:cNvPr id="28677" name="AutoShape 5"/>
          <p:cNvSpPr>
            <a:spLocks noChangeArrowheads="1"/>
          </p:cNvSpPr>
          <p:nvPr/>
        </p:nvSpPr>
        <p:spPr bwMode="auto">
          <a:xfrm>
            <a:off x="3657600" y="4191000"/>
            <a:ext cx="2209800" cy="1905000"/>
          </a:xfrm>
          <a:prstGeom prst="flowChartPreparation">
            <a:avLst/>
          </a:prstGeom>
          <a:solidFill>
            <a:srgbClr val="00FF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/>
              <a:t>Financial</a:t>
            </a:r>
          </a:p>
          <a:p>
            <a:r>
              <a:rPr lang="en-US" sz="2800"/>
              <a:t>Resources</a:t>
            </a:r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6324600" y="2895600"/>
            <a:ext cx="2209800" cy="1905000"/>
          </a:xfrm>
          <a:prstGeom prst="flowChartPreparation">
            <a:avLst/>
          </a:prstGeom>
          <a:solidFill>
            <a:srgbClr val="33CC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/>
              <a:t>Objectives</a:t>
            </a: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457200" y="1524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4400" i="1" u="sng">
                <a:solidFill>
                  <a:srgbClr val="FF3300"/>
                </a:solidFill>
                <a:latin typeface="Times New Roman" pitchFamily="18" charset="0"/>
              </a:rPr>
              <a:t>Internal Factors</a:t>
            </a:r>
            <a:r>
              <a:rPr lang="en-US" sz="4400">
                <a:latin typeface="Times New Roman" pitchFamily="18" charset="0"/>
              </a:rPr>
              <a:t> of</a:t>
            </a:r>
          </a:p>
          <a:p>
            <a:r>
              <a:rPr lang="en-US" sz="4400">
                <a:latin typeface="Times New Roman" pitchFamily="18" charset="0"/>
              </a:rPr>
              <a:t>Interest Group Influence?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animBg="1" autoUpdateAnimBg="0"/>
      <p:bldP spid="28676" grpId="0" animBg="1" autoUpdateAnimBg="0"/>
      <p:bldP spid="28677" grpId="0" animBg="1" autoUpdateAnimBg="0"/>
      <p:bldP spid="28678" grpId="0" animBg="1" autoUpdateAnimBg="0"/>
      <p:bldP spid="2868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50900"/>
          </a:xfrm>
        </p:spPr>
        <p:txBody>
          <a:bodyPr/>
          <a:lstStyle/>
          <a:p>
            <a:r>
              <a:rPr lang="en-US" b="1" i="1">
                <a:solidFill>
                  <a:srgbClr val="FF3300"/>
                </a:solidFill>
              </a:rPr>
              <a:t>Internal Factors</a:t>
            </a:r>
            <a:r>
              <a:rPr lang="en-US" b="1" i="1"/>
              <a:t> =&gt; (4):</a:t>
            </a:r>
            <a:r>
              <a:rPr lang="en-US"/>
              <a:t> 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b="1" i="1" u="sng" dirty="0"/>
              <a:t>Membership</a:t>
            </a:r>
            <a:r>
              <a:rPr lang="en-US" sz="2800" i="1" dirty="0"/>
              <a:t>- </a:t>
            </a:r>
            <a:r>
              <a:rPr lang="en-US" sz="2800" dirty="0"/>
              <a:t>(size </a:t>
            </a:r>
            <a:r>
              <a:rPr lang="en-US" sz="2800" u="sng" dirty="0"/>
              <a:t>and </a:t>
            </a:r>
            <a:r>
              <a:rPr lang="en-US" sz="2800" dirty="0"/>
              <a:t>commitment) – esp. who votes!</a:t>
            </a:r>
          </a:p>
          <a:p>
            <a:pPr lvl="1">
              <a:lnSpc>
                <a:spcPct val="90000"/>
              </a:lnSpc>
            </a:pPr>
            <a:r>
              <a:rPr lang="en-US" sz="2400" i="1" u="sng" dirty="0"/>
              <a:t>(Recall demographic factors &amp; socio-economic status)</a:t>
            </a:r>
          </a:p>
          <a:p>
            <a:pPr>
              <a:lnSpc>
                <a:spcPct val="90000"/>
              </a:lnSpc>
            </a:pPr>
            <a:r>
              <a:rPr lang="en-US" sz="2800" b="1" i="1" u="sng" dirty="0"/>
              <a:t>Leadership</a:t>
            </a:r>
            <a:r>
              <a:rPr lang="en-US" sz="2800" i="1" dirty="0"/>
              <a:t>- must </a:t>
            </a:r>
            <a:r>
              <a:rPr lang="en-US" sz="2800" dirty="0"/>
              <a:t>understand how Washington works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Effectively manages group’s interests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Able to maintain focused &amp; cohesive membership</a:t>
            </a:r>
            <a:endParaRPr lang="en-US" sz="2400" i="1" u="sng" dirty="0"/>
          </a:p>
          <a:p>
            <a:pPr>
              <a:lnSpc>
                <a:spcPct val="90000"/>
              </a:lnSpc>
            </a:pPr>
            <a:r>
              <a:rPr lang="en-US" sz="2800" b="1" i="1" u="sng" dirty="0"/>
              <a:t>Financial Resources</a:t>
            </a:r>
            <a:r>
              <a:rPr lang="en-US" sz="2800" b="1" i="1" dirty="0"/>
              <a:t>-</a:t>
            </a:r>
            <a:r>
              <a:rPr lang="en-US" sz="2800" i="1" dirty="0"/>
              <a:t> </a:t>
            </a:r>
            <a:r>
              <a:rPr lang="en-US" sz="2800" dirty="0"/>
              <a:t>in general more $ better than less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Contribute to political campaigns =&gt; buys </a:t>
            </a:r>
            <a:r>
              <a:rPr lang="en-US" sz="2400" b="1" i="1" u="sng" dirty="0"/>
              <a:t>access</a:t>
            </a:r>
            <a:r>
              <a:rPr lang="en-US" sz="2400" dirty="0"/>
              <a:t> to lawmakers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Hire lobbyist who give parties that Congressmen attend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Conduct media campaigns (Insurance companies defeat </a:t>
            </a:r>
            <a:r>
              <a:rPr lang="en-US" sz="2400" i="1" dirty="0"/>
              <a:t>HRC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Buy state of the art equipment – </a:t>
            </a:r>
            <a:r>
              <a:rPr lang="en-US" sz="2400" i="1" dirty="0"/>
              <a:t>direct mail</a:t>
            </a:r>
            <a:r>
              <a:rPr lang="en-US" sz="2400" dirty="0"/>
              <a:t> operations 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What do less funded groups do to compensate?</a:t>
            </a:r>
          </a:p>
          <a:p>
            <a:pPr lvl="2">
              <a:lnSpc>
                <a:spcPct val="90000"/>
              </a:lnSpc>
            </a:pPr>
            <a:r>
              <a:rPr lang="en-US" sz="2200" i="1" dirty="0"/>
              <a:t>(How to get free media &amp; capture public’s attention?)</a:t>
            </a:r>
          </a:p>
          <a:p>
            <a:pPr>
              <a:lnSpc>
                <a:spcPct val="90000"/>
              </a:lnSpc>
            </a:pPr>
            <a:r>
              <a:rPr lang="en-US" sz="2800"/>
              <a:t> </a:t>
            </a:r>
            <a:r>
              <a:rPr lang="en-US" sz="2800" b="1" i="1" u="sng"/>
              <a:t>Objectives</a:t>
            </a:r>
            <a:r>
              <a:rPr lang="en-US" sz="2800"/>
              <a:t> =&gt; the </a:t>
            </a:r>
            <a:r>
              <a:rPr lang="en-US" sz="2800" u="sng"/>
              <a:t>narrower &amp; less </a:t>
            </a:r>
            <a:r>
              <a:rPr lang="en-US" sz="2800" u="sng" smtClean="0"/>
              <a:t>known</a:t>
            </a:r>
            <a:r>
              <a:rPr lang="en-US" sz="2800" smtClean="0"/>
              <a:t> </a:t>
            </a:r>
            <a:r>
              <a:rPr lang="en-US" sz="2800"/>
              <a:t>the better – </a:t>
            </a:r>
          </a:p>
          <a:p>
            <a:pPr lvl="1">
              <a:lnSpc>
                <a:spcPct val="90000"/>
              </a:lnSpc>
            </a:pPr>
            <a:r>
              <a:rPr lang="en-US" sz="2400" i="1" dirty="0"/>
              <a:t>Why?</a:t>
            </a:r>
            <a:r>
              <a:rPr lang="en-US" sz="2400" dirty="0"/>
              <a:t>  (Recall </a:t>
            </a:r>
            <a:r>
              <a:rPr lang="en-US" sz="2400" b="1" i="1" dirty="0">
                <a:solidFill>
                  <a:srgbClr val="FF3300"/>
                </a:solidFill>
              </a:rPr>
              <a:t>Disturbance Theory</a:t>
            </a:r>
            <a:r>
              <a:rPr lang="en-US" sz="2400" i="1" dirty="0"/>
              <a:t>)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044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1044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44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104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1044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1044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1044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1044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1044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  <p:bldP spid="104451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/>
              <a:t>The Balance Sheet on Interest Groups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410200"/>
          </a:xfrm>
        </p:spPr>
        <p:txBody>
          <a:bodyPr>
            <a:normAutofit fontScale="92500"/>
          </a:bodyPr>
          <a:lstStyle/>
          <a:p>
            <a:r>
              <a:rPr lang="en-US" sz="2800"/>
              <a:t>Americans have </a:t>
            </a:r>
            <a:r>
              <a:rPr lang="en-US" sz="2800" b="1" i="1"/>
              <a:t>love/hate relationship</a:t>
            </a:r>
            <a:r>
              <a:rPr lang="en-US" sz="2800"/>
              <a:t> with</a:t>
            </a:r>
            <a:r>
              <a:rPr lang="en-US" sz="2800" i="1"/>
              <a:t> IGs</a:t>
            </a:r>
          </a:p>
          <a:p>
            <a:pPr lvl="1"/>
            <a:r>
              <a:rPr lang="en-US" sz="2400"/>
              <a:t>Another case of Theory versus Reality- why?</a:t>
            </a:r>
          </a:p>
          <a:p>
            <a:r>
              <a:rPr lang="en-US" sz="2800" i="1" u="sng"/>
              <a:t>In Theory: </a:t>
            </a:r>
            <a:r>
              <a:rPr lang="en-US" sz="2800"/>
              <a:t>general disdain for factions or </a:t>
            </a:r>
            <a:r>
              <a:rPr lang="en-US" sz="2800" i="1"/>
              <a:t>“Special Interest”</a:t>
            </a:r>
          </a:p>
          <a:p>
            <a:r>
              <a:rPr lang="en-US" sz="2800" i="1" u="sng"/>
              <a:t>In Reality:</a:t>
            </a:r>
            <a:r>
              <a:rPr lang="en-US" sz="2800"/>
              <a:t> Support (at various levels) for specific interests</a:t>
            </a:r>
          </a:p>
          <a:p>
            <a:pPr lvl="1"/>
            <a:r>
              <a:rPr lang="en-US" sz="2400"/>
              <a:t> </a:t>
            </a:r>
            <a:r>
              <a:rPr lang="en-US" sz="2400" i="1"/>
              <a:t>(</a:t>
            </a:r>
            <a:r>
              <a:rPr lang="en-US" sz="2400"/>
              <a:t>see </a:t>
            </a:r>
            <a:r>
              <a:rPr lang="en-US" sz="2400" i="1"/>
              <a:t>Figure 10-4)*</a:t>
            </a:r>
            <a:endParaRPr lang="en-US" sz="2400"/>
          </a:p>
          <a:p>
            <a:r>
              <a:rPr lang="en-US" sz="2800"/>
              <a:t>Disagreement over virtues of different Interest Groups </a:t>
            </a:r>
          </a:p>
          <a:p>
            <a:pPr lvl="1"/>
            <a:r>
              <a:rPr lang="en-US" sz="2400"/>
              <a:t>Many times generated opposition </a:t>
            </a:r>
            <a:r>
              <a:rPr lang="en-US" sz="2400" b="1" i="1"/>
              <a:t>(disturbance theory)</a:t>
            </a:r>
          </a:p>
          <a:p>
            <a:pPr lvl="1"/>
            <a:r>
              <a:rPr lang="en-US" sz="2400"/>
              <a:t>Great diversity &amp; interests interact and conflict </a:t>
            </a:r>
            <a:r>
              <a:rPr lang="en-US" sz="2400" i="1"/>
              <a:t>(Figure 10-4)*</a:t>
            </a:r>
          </a:p>
          <a:p>
            <a:r>
              <a:rPr lang="en-US" sz="2800"/>
              <a:t>One common thread appears throughout:</a:t>
            </a:r>
          </a:p>
          <a:p>
            <a:pPr lvl="1"/>
            <a:r>
              <a:rPr lang="en-US" sz="2400" b="1" i="1" u="sng"/>
              <a:t>Wealthy &amp; more powerful better represented</a:t>
            </a:r>
            <a:r>
              <a:rPr lang="en-US" sz="2400"/>
              <a:t> – Why?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/>
              <a:t>Calls for Reform</a:t>
            </a:r>
            <a:r>
              <a:rPr lang="en-US"/>
              <a:t> 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91600" cy="6172200"/>
          </a:xfrm>
        </p:spPr>
        <p:txBody>
          <a:bodyPr>
            <a:normAutofit fontScale="92500"/>
          </a:bodyPr>
          <a:lstStyle/>
          <a:p>
            <a:r>
              <a:rPr lang="en-US" sz="2800"/>
              <a:t>Complaints re. rich &amp; powerful interest favored over rest</a:t>
            </a:r>
          </a:p>
          <a:p>
            <a:r>
              <a:rPr lang="en-US" sz="2800"/>
              <a:t>Prompt calls for reforms to change rules (&amp; outcomes)</a:t>
            </a:r>
          </a:p>
          <a:p>
            <a:pPr lvl="1"/>
            <a:r>
              <a:rPr lang="en-US" sz="2400"/>
              <a:t>Limited changes made by Congress:</a:t>
            </a:r>
          </a:p>
          <a:p>
            <a:pPr lvl="2"/>
            <a:r>
              <a:rPr lang="en-US" sz="2200"/>
              <a:t>Limit $$$ gifts to Congress mbrs (but also raised pay at same time)</a:t>
            </a:r>
          </a:p>
          <a:p>
            <a:pPr lvl="2"/>
            <a:r>
              <a:rPr lang="en-US" sz="2200"/>
              <a:t>Greater disclosure policies – must identify lobbyists (Text cartoon)</a:t>
            </a:r>
          </a:p>
          <a:p>
            <a:pPr lvl="2"/>
            <a:r>
              <a:rPr lang="en-US" sz="2200"/>
              <a:t>See Text - (Box 10-2): Lobbyists’ influence on Congress</a:t>
            </a:r>
            <a:endParaRPr lang="en-US" sz="2200" i="1"/>
          </a:p>
          <a:p>
            <a:pPr lvl="1"/>
            <a:r>
              <a:rPr lang="en-US" sz="2400"/>
              <a:t>Early </a:t>
            </a:r>
            <a:r>
              <a:rPr lang="en-US" sz="2400" b="1" i="1">
                <a:solidFill>
                  <a:srgbClr val="FF3300"/>
                </a:solidFill>
              </a:rPr>
              <a:t>Campaign Finance Reform</a:t>
            </a:r>
            <a:r>
              <a:rPr lang="en-US" sz="2400" i="1"/>
              <a:t> – </a:t>
            </a:r>
            <a:r>
              <a:rPr lang="en-US" sz="2400"/>
              <a:t>limited reforms made</a:t>
            </a:r>
          </a:p>
          <a:p>
            <a:pPr lvl="2"/>
            <a:r>
              <a:rPr lang="en-US" sz="2200"/>
              <a:t>Limited </a:t>
            </a:r>
            <a:r>
              <a:rPr lang="en-US" sz="2200" i="1"/>
              <a:t>PAC $$$ &amp; increase individual contribution</a:t>
            </a:r>
          </a:p>
          <a:p>
            <a:pPr lvl="2"/>
            <a:r>
              <a:rPr lang="en-US" sz="2200" b="1" i="1">
                <a:solidFill>
                  <a:srgbClr val="FF3300"/>
                </a:solidFill>
              </a:rPr>
              <a:t>1st Amendment Rights</a:t>
            </a:r>
            <a:r>
              <a:rPr lang="en-US" sz="2200" i="1"/>
              <a:t> – </a:t>
            </a:r>
            <a:r>
              <a:rPr lang="en-US" sz="2200"/>
              <a:t>challenge by opponents- always sue </a:t>
            </a:r>
          </a:p>
          <a:p>
            <a:pPr lvl="2"/>
            <a:r>
              <a:rPr lang="en-US" sz="2200"/>
              <a:t>All citizens have Constitutional right to </a:t>
            </a:r>
            <a:r>
              <a:rPr lang="en-US" sz="2200" i="1" u="sng"/>
              <a:t>petition</a:t>
            </a:r>
            <a:r>
              <a:rPr lang="en-US" sz="2200"/>
              <a:t> the government</a:t>
            </a:r>
          </a:p>
          <a:p>
            <a:r>
              <a:rPr lang="en-US" sz="2800"/>
              <a:t>Problems: also unintended consequences</a:t>
            </a:r>
            <a:r>
              <a:rPr lang="en-US" sz="2800" i="1"/>
              <a:t> – (loop holes)</a:t>
            </a:r>
          </a:p>
          <a:p>
            <a:pPr lvl="1"/>
            <a:r>
              <a:rPr lang="en-US" sz="2400"/>
              <a:t>For example: 1970s reforms resulted in Growth of </a:t>
            </a:r>
            <a:r>
              <a:rPr lang="en-US" sz="2400" b="1" i="1">
                <a:solidFill>
                  <a:srgbClr val="FF3300"/>
                </a:solidFill>
              </a:rPr>
              <a:t>PAC</a:t>
            </a:r>
            <a:r>
              <a:rPr lang="en-US" sz="2400" i="1"/>
              <a:t>s</a:t>
            </a:r>
          </a:p>
          <a:p>
            <a:pPr lvl="1"/>
            <a:r>
              <a:rPr lang="en-US" sz="2400"/>
              <a:t>Recent Reforms &amp; Court rulings =&gt; growth of </a:t>
            </a:r>
            <a:r>
              <a:rPr lang="en-US" sz="2400" b="1" i="1">
                <a:solidFill>
                  <a:srgbClr val="FF3300"/>
                </a:solidFill>
              </a:rPr>
              <a:t>Soft Money</a:t>
            </a:r>
            <a:endParaRPr lang="en-US" sz="240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64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64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64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64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064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  <p:bldP spid="106499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/>
              <a:t>The Contributions of Interest Groups: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5216525"/>
          </a:xfrm>
        </p:spPr>
        <p:txBody>
          <a:bodyPr>
            <a:normAutofit fontScale="92500" lnSpcReduction="20000"/>
          </a:bodyPr>
          <a:lstStyle/>
          <a:p>
            <a:r>
              <a:rPr lang="en-US" sz="3000" b="1" i="1" u="sng"/>
              <a:t>Represents views</a:t>
            </a:r>
            <a:r>
              <a:rPr lang="en-US" sz="3000"/>
              <a:t> of IG members to Government</a:t>
            </a:r>
          </a:p>
          <a:p>
            <a:r>
              <a:rPr lang="en-US" sz="3000"/>
              <a:t>Enables people to </a:t>
            </a:r>
            <a:r>
              <a:rPr lang="en-US" sz="3000" b="1" i="1" u="sng"/>
              <a:t>participate in political process</a:t>
            </a:r>
          </a:p>
          <a:p>
            <a:r>
              <a:rPr lang="en-US" sz="3000" b="1" i="1" u="sng"/>
              <a:t>Educates public</a:t>
            </a:r>
            <a:r>
              <a:rPr lang="en-US" sz="3000"/>
              <a:t> about potential issues affecting them</a:t>
            </a:r>
          </a:p>
          <a:p>
            <a:r>
              <a:rPr lang="en-US" sz="3000"/>
              <a:t>Pushes </a:t>
            </a:r>
            <a:r>
              <a:rPr lang="en-US" sz="3000" b="1" i="1" u="sng"/>
              <a:t>new issues</a:t>
            </a:r>
            <a:r>
              <a:rPr lang="en-US" sz="3000"/>
              <a:t> onto the </a:t>
            </a:r>
            <a:r>
              <a:rPr lang="en-US" sz="3000" b="1" i="1" u="sng"/>
              <a:t>political agenda</a:t>
            </a:r>
          </a:p>
          <a:p>
            <a:r>
              <a:rPr lang="en-US" sz="3000" b="1" i="1" u="sng"/>
              <a:t>Monitors Government</a:t>
            </a:r>
            <a:r>
              <a:rPr lang="en-US" sz="3000"/>
              <a:t> action &amp; </a:t>
            </a:r>
            <a:r>
              <a:rPr lang="en-US" sz="3000" b="1" i="1" u="sng"/>
              <a:t>pushes for change</a:t>
            </a:r>
          </a:p>
          <a:p>
            <a:pPr lvl="1"/>
            <a:r>
              <a:rPr lang="en-US"/>
              <a:t>Examples: Women’s suffrage &amp; civil rights laws</a:t>
            </a:r>
          </a:p>
          <a:p>
            <a:r>
              <a:rPr lang="en-US" sz="3000" b="1" i="1" u="sng"/>
              <a:t>Upholds right</a:t>
            </a:r>
            <a:r>
              <a:rPr lang="en-US" sz="3000"/>
              <a:t> of Americans to </a:t>
            </a:r>
            <a:r>
              <a:rPr lang="en-US" sz="3000" b="1" i="1" u="sng"/>
              <a:t>petition Government</a:t>
            </a:r>
          </a:p>
          <a:p>
            <a:pPr lvl="1"/>
            <a:r>
              <a:rPr lang="en-US" sz="2600" i="1" u="sng"/>
              <a:t>(First Amendment right upheld)</a:t>
            </a:r>
          </a:p>
          <a:p>
            <a:r>
              <a:rPr lang="en-US" sz="3000" i="1"/>
              <a:t>IGs </a:t>
            </a:r>
            <a:r>
              <a:rPr lang="en-US" sz="3000"/>
              <a:t>now ingrained as integral part of American political process</a:t>
            </a:r>
            <a:endParaRPr lang="en-US" sz="30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Which People Join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2438400"/>
            <a:ext cx="7772400" cy="3581400"/>
          </a:xfrm>
        </p:spPr>
        <p:txBody>
          <a:bodyPr/>
          <a:lstStyle/>
          <a:p>
            <a:r>
              <a:rPr lang="en-US"/>
              <a:t>People with higher incomes and education are most likely to join interest groups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r>
              <a:rPr lang="en-US" b="1"/>
              <a:t>Have Americans Stopped Joining?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828800"/>
            <a:ext cx="7772400" cy="3581400"/>
          </a:xfrm>
        </p:spPr>
        <p:txBody>
          <a:bodyPr>
            <a:normAutofit/>
          </a:bodyPr>
          <a:lstStyle/>
          <a:p>
            <a:r>
              <a:rPr lang="en-US"/>
              <a:t>The loss of close, personal relationships seems to indicate that the discussion of public issues and trust among citizens is in decline;</a:t>
            </a:r>
          </a:p>
          <a:p>
            <a:r>
              <a:rPr lang="en-US"/>
              <a:t>People say they are busier than ever and have little time for outside organizations;</a:t>
            </a:r>
          </a:p>
          <a:p>
            <a:r>
              <a:rPr lang="en-US"/>
              <a:t>Membership in professionally managed issue advocacy groups is increasing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spect="1" noChangeArrowheads="1"/>
          </p:cNvSpPr>
          <p:nvPr/>
        </p:nvSpPr>
        <p:spPr bwMode="auto">
          <a:xfrm>
            <a:off x="2286000" y="457200"/>
            <a:ext cx="4232275" cy="1752600"/>
          </a:xfrm>
          <a:prstGeom prst="flowChartMultidocument">
            <a:avLst/>
          </a:prstGeom>
          <a:solidFill>
            <a:srgbClr val="CCFF33">
              <a:alpha val="5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u="sng"/>
              <a:t>Five Main</a:t>
            </a:r>
          </a:p>
          <a:p>
            <a:r>
              <a:rPr lang="en-US" sz="2800" u="sng"/>
              <a:t>Functions</a:t>
            </a:r>
            <a:r>
              <a:rPr lang="en-US" sz="2800"/>
              <a:t> of</a:t>
            </a:r>
          </a:p>
          <a:p>
            <a:r>
              <a:rPr lang="en-US" sz="2800">
                <a:solidFill>
                  <a:srgbClr val="CC0000"/>
                </a:solidFill>
              </a:rPr>
              <a:t>Interest Groups</a:t>
            </a:r>
            <a:r>
              <a:rPr lang="en-US" sz="2800"/>
              <a:t>?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 rot="-16200000" flipH="1" flipV="1">
            <a:off x="419100" y="2247900"/>
            <a:ext cx="2209800" cy="2133600"/>
          </a:xfrm>
          <a:prstGeom prst="flowChartOnlineStorage">
            <a:avLst/>
          </a:prstGeom>
          <a:solidFill>
            <a:srgbClr val="FFFF00">
              <a:alpha val="5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anchor="ctr"/>
          <a:lstStyle/>
          <a:p>
            <a:r>
              <a:rPr lang="en-US" sz="2400"/>
              <a:t>Represen-tation</a:t>
            </a:r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 rot="-16200000" flipH="1" flipV="1">
            <a:off x="1714500" y="4457700"/>
            <a:ext cx="2209800" cy="2133600"/>
          </a:xfrm>
          <a:prstGeom prst="flowChartOnlineStorage">
            <a:avLst/>
          </a:prstGeom>
          <a:solidFill>
            <a:srgbClr val="99FF99">
              <a:alpha val="5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400"/>
              <a:t>Political</a:t>
            </a:r>
          </a:p>
          <a:p>
            <a:r>
              <a:rPr lang="en-US" sz="2400"/>
              <a:t>Participation</a:t>
            </a:r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 rot="-16200000" flipH="1" flipV="1">
            <a:off x="3162300" y="2247900"/>
            <a:ext cx="2209800" cy="2133600"/>
          </a:xfrm>
          <a:prstGeom prst="flowChartOnlineStorage">
            <a:avLst/>
          </a:prstGeom>
          <a:solidFill>
            <a:srgbClr val="CCECFF">
              <a:alpha val="5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400"/>
              <a:t>Education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 rot="-16200000" flipH="1" flipV="1">
            <a:off x="4457700" y="4457700"/>
            <a:ext cx="2209800" cy="2133600"/>
          </a:xfrm>
          <a:prstGeom prst="flowChartOnlineStorage">
            <a:avLst/>
          </a:prstGeom>
          <a:solidFill>
            <a:srgbClr val="00FFFF">
              <a:alpha val="5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400"/>
              <a:t>Agenda</a:t>
            </a:r>
          </a:p>
          <a:p>
            <a:r>
              <a:rPr lang="en-US" sz="2400"/>
              <a:t>Building</a:t>
            </a:r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 rot="-16200000" flipH="1" flipV="1">
            <a:off x="6134100" y="2324100"/>
            <a:ext cx="2209800" cy="2133600"/>
          </a:xfrm>
          <a:prstGeom prst="flowChartOnlineStorage">
            <a:avLst/>
          </a:prstGeom>
          <a:solidFill>
            <a:srgbClr val="99CCFF">
              <a:alpha val="50000"/>
            </a:srgbClr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r>
              <a:rPr lang="en-US" sz="2400"/>
              <a:t>Programming</a:t>
            </a:r>
          </a:p>
          <a:p>
            <a:r>
              <a:rPr lang="en-US" sz="2400"/>
              <a:t>Monitoring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  <p:bldP spid="3075" grpId="0" animBg="1" autoUpdateAnimBg="0"/>
      <p:bldP spid="3076" grpId="0" animBg="1" autoUpdateAnimBg="0"/>
      <p:bldP spid="3077" grpId="0" animBg="1" autoUpdateAnimBg="0"/>
      <p:bldP spid="3078" grpId="0" animBg="1" autoUpdateAnimBg="0"/>
      <p:bldP spid="3079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686800" cy="850900"/>
          </a:xfrm>
        </p:spPr>
        <p:txBody>
          <a:bodyPr>
            <a:normAutofit fontScale="90000"/>
          </a:bodyPr>
          <a:lstStyle/>
          <a:p>
            <a:r>
              <a:rPr lang="en-US" sz="3600" b="1" i="1"/>
              <a:t>Role &amp; Functions of </a:t>
            </a:r>
            <a:br>
              <a:rPr lang="en-US" sz="3600" b="1" i="1"/>
            </a:br>
            <a:r>
              <a:rPr lang="en-US" sz="3600" b="1" i="1">
                <a:solidFill>
                  <a:srgbClr val="CC0000"/>
                </a:solidFill>
              </a:rPr>
              <a:t>Interest Groups</a:t>
            </a:r>
            <a:r>
              <a:rPr lang="en-US" sz="360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447800"/>
            <a:ext cx="8610600" cy="5105400"/>
          </a:xfrm>
        </p:spPr>
        <p:txBody>
          <a:bodyPr>
            <a:normAutofit fontScale="92500"/>
          </a:bodyPr>
          <a:lstStyle/>
          <a:p>
            <a:r>
              <a:rPr lang="en-US" sz="2800" u="sng"/>
              <a:t>Five main functions</a:t>
            </a:r>
            <a:r>
              <a:rPr lang="en-US" sz="2800"/>
              <a:t> of </a:t>
            </a:r>
            <a:r>
              <a:rPr lang="en-US" sz="2800" b="1" i="1"/>
              <a:t>Interest Groups:</a:t>
            </a:r>
            <a:endParaRPr lang="en-US" sz="2800" i="1"/>
          </a:p>
          <a:p>
            <a:pPr lvl="1"/>
            <a:r>
              <a:rPr lang="en-US" sz="2400" b="1" i="1">
                <a:solidFill>
                  <a:srgbClr val="CC0000"/>
                </a:solidFill>
              </a:rPr>
              <a:t>Representation</a:t>
            </a:r>
            <a:r>
              <a:rPr lang="en-US" sz="2400" i="1"/>
              <a:t> – </a:t>
            </a:r>
            <a:r>
              <a:rPr lang="en-US" sz="2400"/>
              <a:t>interest of members</a:t>
            </a:r>
            <a:endParaRPr lang="en-US" sz="2400" i="1"/>
          </a:p>
          <a:p>
            <a:pPr lvl="1"/>
            <a:r>
              <a:rPr lang="en-US" sz="2400" b="1" i="1">
                <a:solidFill>
                  <a:srgbClr val="CC0000"/>
                </a:solidFill>
              </a:rPr>
              <a:t>Political Participation</a:t>
            </a:r>
            <a:r>
              <a:rPr lang="en-US" sz="2400" i="1"/>
              <a:t> – </a:t>
            </a:r>
            <a:r>
              <a:rPr lang="en-US" sz="2400"/>
              <a:t>enable people to participate</a:t>
            </a:r>
          </a:p>
          <a:p>
            <a:pPr lvl="2"/>
            <a:r>
              <a:rPr lang="en-US" sz="2200" i="1"/>
              <a:t>Government and Politics</a:t>
            </a:r>
          </a:p>
          <a:p>
            <a:pPr lvl="1"/>
            <a:r>
              <a:rPr lang="en-US" sz="2400" b="1" i="1">
                <a:solidFill>
                  <a:srgbClr val="CC0000"/>
                </a:solidFill>
              </a:rPr>
              <a:t>Education</a:t>
            </a:r>
            <a:r>
              <a:rPr lang="en-US" sz="2400" i="1"/>
              <a:t> – </a:t>
            </a:r>
            <a:r>
              <a:rPr lang="en-US" sz="2400"/>
              <a:t>members, public, &amp; government officials</a:t>
            </a:r>
          </a:p>
          <a:p>
            <a:pPr lvl="2"/>
            <a:r>
              <a:rPr lang="en-US" sz="2200"/>
              <a:t>About issues of interest &amp; why IG goals should be supported</a:t>
            </a:r>
          </a:p>
          <a:p>
            <a:pPr lvl="1"/>
            <a:r>
              <a:rPr lang="en-US" sz="2400" b="1" i="1">
                <a:solidFill>
                  <a:srgbClr val="CC0000"/>
                </a:solidFill>
              </a:rPr>
              <a:t>Agenda building-</a:t>
            </a:r>
            <a:r>
              <a:rPr lang="en-US" sz="2400" i="1"/>
              <a:t> </a:t>
            </a:r>
            <a:r>
              <a:rPr lang="en-US" sz="2400"/>
              <a:t>push new issues onto public agenda</a:t>
            </a:r>
          </a:p>
          <a:p>
            <a:pPr lvl="2"/>
            <a:r>
              <a:rPr lang="en-US" sz="2200" i="1"/>
              <a:t>Examples: Consumer protection &amp; Veterans issues</a:t>
            </a:r>
          </a:p>
          <a:p>
            <a:pPr lvl="1"/>
            <a:r>
              <a:rPr lang="en-US" sz="2400" b="1" i="1">
                <a:solidFill>
                  <a:srgbClr val="CC0000"/>
                </a:solidFill>
              </a:rPr>
              <a:t>Program Monitoring-</a:t>
            </a:r>
            <a:r>
              <a:rPr lang="en-US" sz="2400" i="1"/>
              <a:t> </a:t>
            </a:r>
            <a:r>
              <a:rPr lang="en-US" sz="2400"/>
              <a:t>watch how laws are administered</a:t>
            </a:r>
          </a:p>
          <a:p>
            <a:pPr lvl="2"/>
            <a:r>
              <a:rPr lang="en-US"/>
              <a:t>Assess Federal or State Government regulation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  <p:bldP spid="6451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/>
              <a:t>The Growth of Interest Groups</a:t>
            </a:r>
            <a:r>
              <a:rPr lang="en-US"/>
              <a:t> 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219200"/>
            <a:ext cx="8915400" cy="3886200"/>
          </a:xfrm>
        </p:spPr>
        <p:txBody>
          <a:bodyPr/>
          <a:lstStyle/>
          <a:p>
            <a:r>
              <a:rPr lang="en-US"/>
              <a:t>History &amp; evolution of</a:t>
            </a:r>
            <a:r>
              <a:rPr lang="en-US" b="1" i="1"/>
              <a:t> “</a:t>
            </a:r>
            <a:r>
              <a:rPr lang="en-US" b="1" i="1">
                <a:solidFill>
                  <a:srgbClr val="CC0000"/>
                </a:solidFill>
              </a:rPr>
              <a:t>factions</a:t>
            </a:r>
            <a:r>
              <a:rPr lang="en-US" b="1" i="1"/>
              <a:t>”</a:t>
            </a:r>
            <a:endParaRPr lang="en-US" i="1"/>
          </a:p>
          <a:p>
            <a:pPr lvl="1"/>
            <a:r>
              <a:rPr lang="en-US" i="1"/>
              <a:t>De Tocqueville’s</a:t>
            </a:r>
            <a:r>
              <a:rPr lang="en-US"/>
              <a:t> observations </a:t>
            </a:r>
            <a:r>
              <a:rPr lang="en-US" i="1"/>
              <a:t>“forming associations”</a:t>
            </a:r>
          </a:p>
          <a:p>
            <a:pPr lvl="1"/>
            <a:r>
              <a:rPr lang="en-US" i="1"/>
              <a:t>Anti-slavery association of 1833</a:t>
            </a:r>
          </a:p>
          <a:p>
            <a:pPr lvl="1"/>
            <a:r>
              <a:rPr lang="en-US" i="1"/>
              <a:t>National Woman Suffrage Association of 1869</a:t>
            </a:r>
          </a:p>
          <a:p>
            <a:pPr lvl="1"/>
            <a:r>
              <a:rPr lang="en-US" i="1"/>
              <a:t>The Grange of 1860s</a:t>
            </a:r>
            <a:r>
              <a:rPr lang="en-US"/>
              <a:t> (anti-Railroad monopolies)</a:t>
            </a:r>
            <a:r>
              <a:rPr lang="en-US" i="1"/>
              <a:t> </a:t>
            </a:r>
            <a:endParaRPr lang="en-US"/>
          </a:p>
          <a:p>
            <a:r>
              <a:rPr lang="en-US"/>
              <a:t>Significant </a:t>
            </a:r>
            <a:r>
              <a:rPr lang="en-US" b="1" i="1">
                <a:solidFill>
                  <a:srgbClr val="CC0000"/>
                </a:solidFill>
              </a:rPr>
              <a:t>Interest Group</a:t>
            </a:r>
            <a:r>
              <a:rPr lang="en-US"/>
              <a:t> </a:t>
            </a:r>
            <a:r>
              <a:rPr lang="en-US" i="1"/>
              <a:t>(IG) </a:t>
            </a:r>
            <a:r>
              <a:rPr lang="en-US"/>
              <a:t>growth since 1942:</a:t>
            </a:r>
          </a:p>
          <a:p>
            <a:pPr lvl="1"/>
            <a:r>
              <a:rPr lang="en-US"/>
              <a:t>From 600 </a:t>
            </a:r>
            <a:r>
              <a:rPr lang="en-US" i="1"/>
              <a:t>IGs</a:t>
            </a:r>
            <a:r>
              <a:rPr lang="en-US"/>
              <a:t> in 1942  to =&gt; 7000+ in 1995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0" y="54102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0" i="1">
                <a:latin typeface="Times New Roman" pitchFamily="18" charset="0"/>
              </a:rPr>
              <a:t>Why the growth of Interest Groups?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</TotalTime>
  <Words>1938</Words>
  <Application>Microsoft Office PowerPoint</Application>
  <PresentationFormat>On-screen Show (4:3)</PresentationFormat>
  <Paragraphs>306</Paragraphs>
  <Slides>44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Oriel</vt:lpstr>
      <vt:lpstr>Slide 1</vt:lpstr>
      <vt:lpstr>Defining Interest Groups</vt:lpstr>
      <vt:lpstr>Why Interest Groups Form</vt:lpstr>
      <vt:lpstr>Why People Join</vt:lpstr>
      <vt:lpstr>Which People Join</vt:lpstr>
      <vt:lpstr>Have Americans Stopped Joining?</vt:lpstr>
      <vt:lpstr>Slide 7</vt:lpstr>
      <vt:lpstr>Role &amp; Functions of  Interest Groups </vt:lpstr>
      <vt:lpstr>The Growth of Interest Groups </vt:lpstr>
      <vt:lpstr>Increased Demands on Government</vt:lpstr>
      <vt:lpstr>Diversity of Organized Interests </vt:lpstr>
      <vt:lpstr>Interest Group Formation and Maintenance</vt:lpstr>
      <vt:lpstr>Obstacles of Interest Group Formation</vt:lpstr>
      <vt:lpstr>Slide 14</vt:lpstr>
      <vt:lpstr>Overcoming Obstacles to Interest Group Formation </vt:lpstr>
      <vt:lpstr>Three Benefits from Interest Groups</vt:lpstr>
      <vt:lpstr>Slide 17</vt:lpstr>
      <vt:lpstr>Slide 18</vt:lpstr>
      <vt:lpstr>Slide 19</vt:lpstr>
      <vt:lpstr>Slide 20</vt:lpstr>
      <vt:lpstr>Interest Group Bias </vt:lpstr>
      <vt:lpstr>Interest Group Strategies</vt:lpstr>
      <vt:lpstr>IG Strategy #1:  Political Action Committees</vt:lpstr>
      <vt:lpstr>Creating Political Action Committees (PACs)</vt:lpstr>
      <vt:lpstr>Growth in Political Action Committees (PACs), 1974-2004 </vt:lpstr>
      <vt:lpstr>Changes in PAC Contributions to Congress- Recent Comparison</vt:lpstr>
      <vt:lpstr>IG Strategy #2: Lobbying the Government</vt:lpstr>
      <vt:lpstr>Lobbying the Government (#2)</vt:lpstr>
      <vt:lpstr>Slide 29</vt:lpstr>
      <vt:lpstr>Slide 30</vt:lpstr>
      <vt:lpstr>Lobbying to Mobilize Public Opinion  </vt:lpstr>
      <vt:lpstr>Slide 32</vt:lpstr>
      <vt:lpstr>Slide 33</vt:lpstr>
      <vt:lpstr>Slide 34</vt:lpstr>
      <vt:lpstr>Slide 35</vt:lpstr>
      <vt:lpstr>Slide 36</vt:lpstr>
      <vt:lpstr>Slide 37</vt:lpstr>
      <vt:lpstr>IG Strategy #3:  Litigating </vt:lpstr>
      <vt:lpstr>Interest Group Influence</vt:lpstr>
      <vt:lpstr>Slide 40</vt:lpstr>
      <vt:lpstr>Internal Factors =&gt; (4): </vt:lpstr>
      <vt:lpstr>The Balance Sheet on Interest Groups</vt:lpstr>
      <vt:lpstr>Calls for Reform </vt:lpstr>
      <vt:lpstr>The Contributions of Interest Groups: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Dustin Rimmey, Team 2011</dc:creator>
  <cp:lastModifiedBy>TPS</cp:lastModifiedBy>
  <cp:revision>13</cp:revision>
  <dcterms:created xsi:type="dcterms:W3CDTF">2011-10-23T02:00:14Z</dcterms:created>
  <dcterms:modified xsi:type="dcterms:W3CDTF">2011-11-03T16:01:47Z</dcterms:modified>
</cp:coreProperties>
</file>