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86" r:id="rId10"/>
    <p:sldId id="287" r:id="rId11"/>
    <p:sldId id="288" r:id="rId12"/>
    <p:sldId id="289" r:id="rId13"/>
    <p:sldId id="290" r:id="rId14"/>
    <p:sldId id="264" r:id="rId15"/>
    <p:sldId id="265" r:id="rId16"/>
    <p:sldId id="266" r:id="rId17"/>
    <p:sldId id="271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9FCBE-A08B-9347-B990-A7FE59479E96}" type="datetimeFigureOut">
              <a:rPr lang="en-US" smtClean="0"/>
              <a:t>10/3/12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F5AD6-ADCC-2247-A4AC-25760EB3E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10-5a Growth in Political Action Committees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10-5a PAC Spending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10-5b PAC Contributions to Congress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10-5b PAC Contributions to Congress #2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5E16-839E-0F40-9F5A-F78B9FE0F0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9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F210BEC-C19E-D94E-AB98-59A3338E4793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BEC-C19E-D94E-AB98-59A3338E4793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BD89-6F32-7A44-9A20-684396A21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BEC-C19E-D94E-AB98-59A3338E4793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BD89-6F32-7A44-9A20-684396A21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BEC-C19E-D94E-AB98-59A3338E4793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BD89-6F32-7A44-9A20-684396A2148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BEC-C19E-D94E-AB98-59A3338E4793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BD89-6F32-7A44-9A20-684396A214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BEC-C19E-D94E-AB98-59A3338E4793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BD89-6F32-7A44-9A20-684396A214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BEC-C19E-D94E-AB98-59A3338E4793}" type="datetimeFigureOut">
              <a:rPr lang="en-US" smtClean="0"/>
              <a:t>10/3/12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BD89-6F32-7A44-9A20-684396A21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BEC-C19E-D94E-AB98-59A3338E4793}" type="datetimeFigureOut">
              <a:rPr lang="en-US" smtClean="0"/>
              <a:t>10/3/12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BD89-6F32-7A44-9A20-684396A214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BEC-C19E-D94E-AB98-59A3338E4793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BD89-6F32-7A44-9A20-684396A21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BEC-C19E-D94E-AB98-59A3338E4793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BD89-6F32-7A44-9A20-684396A214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BEC-C19E-D94E-AB98-59A3338E4793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BD89-6F32-7A44-9A20-684396A21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F210BEC-C19E-D94E-AB98-59A3338E4793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17BD89-6F32-7A44-9A20-684396A214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k5kHACjrdE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 Action Committees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9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14400" y="1003300"/>
            <a:ext cx="731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rgbClr val="FF3300"/>
                </a:solidFill>
              </a:rPr>
              <a:t>PAC </a:t>
            </a:r>
            <a:r>
              <a:rPr lang="en-US">
                <a:solidFill>
                  <a:schemeClr val="tx1"/>
                </a:solidFill>
              </a:rPr>
              <a:t>Spending 2003-2004</a:t>
            </a:r>
            <a:endParaRPr lang="en-US" b="1" i="1">
              <a:solidFill>
                <a:srgbClr val="FF3300"/>
              </a:solidFill>
            </a:endParaRPr>
          </a:p>
        </p:txBody>
      </p:sp>
      <p:pic>
        <p:nvPicPr>
          <p:cNvPr id="15367" name="Picture 7" descr="77C5BB0F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672944"/>
            <a:ext cx="6324600" cy="5349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4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435573"/>
              </p:ext>
            </p:extLst>
          </p:nvPr>
        </p:nvGraphicFramePr>
        <p:xfrm>
          <a:off x="1200150" y="1371600"/>
          <a:ext cx="79438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Chart" r:id="rId4" imgW="6096000" imgH="3543300" progId="MSGraph.Chart.8">
                  <p:embed followColorScheme="full"/>
                </p:oleObj>
              </mc:Choice>
              <mc:Fallback>
                <p:oleObj name="Chart" r:id="rId4" imgW="6096000" imgH="35433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371600"/>
                        <a:ext cx="794385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07763" dir="135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0" y="3791309"/>
            <a:ext cx="3352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PACs gave nearly </a:t>
            </a:r>
            <a:r>
              <a:rPr lang="en-US" sz="1800" i="1" u="sng" dirty="0"/>
              <a:t>two-thirds</a:t>
            </a:r>
            <a:r>
              <a:rPr lang="en-US" sz="1800" b="0" u="sng" dirty="0"/>
              <a:t> </a:t>
            </a:r>
            <a:r>
              <a:rPr lang="en-US" sz="1800" b="0" dirty="0"/>
              <a:t>of their congressional campaign contributions to </a:t>
            </a:r>
            <a:r>
              <a:rPr lang="en-US" sz="1800" i="1" u="sng" dirty="0"/>
              <a:t>Democratic candidates</a:t>
            </a:r>
            <a:r>
              <a:rPr lang="en-US" sz="1800" b="0" dirty="0"/>
              <a:t> when the Democrats were the majority party on Capitol Hill.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4000">
              <a:latin typeface="Times New Roman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524000" y="5486400"/>
            <a:ext cx="541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/>
              <a:t>1993-1994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022350"/>
            <a:ext cx="8686800" cy="850900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Changes in PAC Contributions to Congress</a:t>
            </a:r>
            <a:br>
              <a:rPr lang="en-US" sz="1600" b="1" dirty="0">
                <a:solidFill>
                  <a:schemeClr val="tx1"/>
                </a:solidFill>
              </a:rPr>
            </a:b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3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6386" grpId="0"/>
      <p:bldP spid="16390" grpId="0" build="p" autoUpdateAnimBg="0"/>
      <p:bldP spid="16391" grpId="0"/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46313"/>
              </p:ext>
            </p:extLst>
          </p:nvPr>
        </p:nvGraphicFramePr>
        <p:xfrm>
          <a:off x="2863676" y="1923161"/>
          <a:ext cx="6823075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Chart" r:id="rId4" imgW="6146800" imgH="4064000" progId="MSGraph.Chart.8">
                  <p:embed followColorScheme="full"/>
                </p:oleObj>
              </mc:Choice>
              <mc:Fallback>
                <p:oleObj name="Chart" r:id="rId4" imgW="61468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676" y="1923161"/>
                        <a:ext cx="6823075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4000">
              <a:latin typeface="Times New Roman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71137" y="2262188"/>
            <a:ext cx="3124200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latin typeface="Times New Roman" charset="0"/>
              </a:rPr>
              <a:t>When the </a:t>
            </a:r>
            <a:r>
              <a:rPr lang="en-US" sz="2400" u="sng" dirty="0">
                <a:latin typeface="Times New Roman" charset="0"/>
              </a:rPr>
              <a:t>Republican Party gained control of Congress</a:t>
            </a:r>
            <a:r>
              <a:rPr lang="en-US" sz="2400" b="0" dirty="0">
                <a:latin typeface="Times New Roman" charset="0"/>
              </a:rPr>
              <a:t>, that donation pattern reversed. During the </a:t>
            </a:r>
            <a:r>
              <a:rPr lang="en-US" sz="2400" u="sng" dirty="0">
                <a:latin typeface="Times New Roman" charset="0"/>
              </a:rPr>
              <a:t>1997-1998 </a:t>
            </a:r>
            <a:r>
              <a:rPr lang="en-US" sz="2400" b="0" dirty="0">
                <a:latin typeface="Times New Roman" charset="0"/>
              </a:rPr>
              <a:t>election cycle, </a:t>
            </a:r>
            <a:r>
              <a:rPr lang="en-US" sz="2400" dirty="0">
                <a:latin typeface="Times New Roman" charset="0"/>
              </a:rPr>
              <a:t>Republican candidates received a majority of  PAC</a:t>
            </a:r>
            <a:r>
              <a:rPr lang="en-US" sz="2400" b="0" dirty="0">
                <a:latin typeface="Times New Roman" charset="0"/>
              </a:rPr>
              <a:t> contributions.</a:t>
            </a:r>
          </a:p>
          <a:p>
            <a:pPr>
              <a:spcBef>
                <a:spcPct val="50000"/>
              </a:spcBef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667000" y="5486400"/>
            <a:ext cx="541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/>
              <a:t>1997-1998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174750"/>
            <a:ext cx="8686800" cy="5461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Changes in PAC Contributions to Congress</a:t>
            </a:r>
            <a:br>
              <a:rPr lang="en-US" sz="1800" b="1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9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410" grpId="0"/>
      <p:bldP spid="17416" grpId="0" build="p" autoUpdateAnimBg="0"/>
      <p:bldP spid="174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Changes in PAC Contributions to Congress- </a:t>
            </a:r>
            <a:r>
              <a:rPr lang="en-US" sz="3600" b="1" i="1">
                <a:solidFill>
                  <a:schemeClr val="tx1"/>
                </a:solidFill>
              </a:rPr>
              <a:t>Recent Comparison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124934" name="Picture 6" descr="A33FA7F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55750"/>
            <a:ext cx="7696200" cy="4922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 Citizens United v. FEC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0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Video-Summary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k5kHACjrdEY</a:t>
            </a: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22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4: Citizens United the PAC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My-Your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5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134600"/>
              <a:gd name="connsiteY0" fmla="*/ 7620000 h 7620000"/>
              <a:gd name="connsiteX1" fmla="*/ 10134600 w 10134600"/>
              <a:gd name="connsiteY1" fmla="*/ 7620000 h 7620000"/>
              <a:gd name="connsiteX2" fmla="*/ 10134600 w 10134600"/>
              <a:gd name="connsiteY2" fmla="*/ 0 h 7620000"/>
              <a:gd name="connsiteX3" fmla="*/ 0 w 10134600"/>
              <a:gd name="connsiteY3" fmla="*/ 0 h 7620000"/>
              <a:gd name="connsiteX4" fmla="*/ 0 w 10134600"/>
              <a:gd name="connsiteY4" fmla="*/ 7620000 h 762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34600" h="7620000">
                <a:moveTo>
                  <a:pt x="0" y="7620000"/>
                </a:moveTo>
                <a:lnTo>
                  <a:pt x="10134600" y="7620000"/>
                </a:lnTo>
                <a:lnTo>
                  <a:pt x="10134600" y="0"/>
                </a:lnTo>
                <a:lnTo>
                  <a:pt x="0" y="0"/>
                </a:lnTo>
                <a:lnTo>
                  <a:pt x="0" y="7620000"/>
                </a:lnTo>
              </a:path>
            </a:pathLst>
          </a:custGeom>
          <a:solidFill>
            <a:srgbClr val="C8C7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5023" y="3977640"/>
            <a:ext cx="7493955" cy="2057400"/>
          </a:xfrm>
          <a:custGeom>
            <a:avLst/>
            <a:gdLst>
              <a:gd name="connsiteX0" fmla="*/ 0 w 8305800"/>
              <a:gd name="connsiteY0" fmla="*/ 2286000 h 2286000"/>
              <a:gd name="connsiteX1" fmla="*/ 8305800 w 8305800"/>
              <a:gd name="connsiteY1" fmla="*/ 2286000 h 2286000"/>
              <a:gd name="connsiteX2" fmla="*/ 8305800 w 8305800"/>
              <a:gd name="connsiteY2" fmla="*/ 0 h 2286000"/>
              <a:gd name="connsiteX3" fmla="*/ 0 w 8305800"/>
              <a:gd name="connsiteY3" fmla="*/ 0 h 2286000"/>
              <a:gd name="connsiteX4" fmla="*/ 0 w 8305800"/>
              <a:gd name="connsiteY4" fmla="*/ 2286000 h 228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5800" h="2286000">
                <a:moveTo>
                  <a:pt x="0" y="2286000"/>
                </a:moveTo>
                <a:lnTo>
                  <a:pt x="8305800" y="2286000"/>
                </a:lnTo>
                <a:lnTo>
                  <a:pt x="8305800" y="0"/>
                </a:lnTo>
                <a:lnTo>
                  <a:pt x="0" y="0"/>
                </a:lnTo>
                <a:lnTo>
                  <a:pt x="0" y="2286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706406" y="3566160"/>
            <a:ext cx="412511" cy="411480"/>
          </a:xfrm>
          <a:custGeom>
            <a:avLst/>
            <a:gdLst>
              <a:gd name="connsiteX0" fmla="*/ 457200 w 457200"/>
              <a:gd name="connsiteY0" fmla="*/ 457200 h 457200"/>
              <a:gd name="connsiteX1" fmla="*/ 0 w 457200"/>
              <a:gd name="connsiteY1" fmla="*/ 457200 h 457200"/>
              <a:gd name="connsiteX2" fmla="*/ 0 w 457200"/>
              <a:gd name="connsiteY2" fmla="*/ 0 h 457200"/>
              <a:gd name="connsiteX3" fmla="*/ 457200 w 457200"/>
              <a:gd name="connsiteY3" fmla="*/ 457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457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25022" y="1188720"/>
            <a:ext cx="8656216" cy="2776115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1268"/>
              </a:lnSpc>
            </a:pPr>
            <a:r>
              <a:rPr lang="en-US" altLang="zh-CN" sz="180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$599,500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48389" y="4320540"/>
            <a:ext cx="6664923" cy="1549753"/>
          </a:xfrm>
          <a:prstGeom prst="rect">
            <a:avLst/>
          </a:prstGeom>
          <a:noFill/>
        </p:spPr>
        <p:txBody>
          <a:bodyPr wrap="squar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CITIZENS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UNITED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CANDIDATES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FEDERAL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ELECTIONS IN THE 2010 ELECTION CYCLE. </a:t>
            </a:r>
          </a:p>
          <a:p>
            <a:pPr>
              <a:lnSpc>
                <a:spcPts val="2974"/>
              </a:lnSpc>
            </a:pPr>
            <a:r>
              <a:rPr lang="en-US" altLang="zh-CN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OF THAT MONEY, $450,500 WAS SPENT ON THE HOUSE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,$</a:t>
            </a:r>
            <a:r>
              <a:rPr lang="en-US" altLang="zh-CN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149,000 ON THE SENATE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11976" y="553362"/>
            <a:ext cx="4565803" cy="635358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4596"/>
              </a:lnSpc>
            </a:pPr>
            <a:r>
              <a:rPr lang="en-US" altLang="zh-CN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TOTALDONATIONS</a:t>
            </a:r>
          </a:p>
        </p:txBody>
      </p:sp>
    </p:spTree>
    <p:extLst>
      <p:ext uri="{BB962C8B-B14F-4D97-AF65-F5344CB8AC3E}">
        <p14:creationId xmlns:p14="http://schemas.microsoft.com/office/powerpoint/2010/main" val="159850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134600"/>
              <a:gd name="connsiteY0" fmla="*/ 7620000 h 7620000"/>
              <a:gd name="connsiteX1" fmla="*/ 10134600 w 10134600"/>
              <a:gd name="connsiteY1" fmla="*/ 7620000 h 7620000"/>
              <a:gd name="connsiteX2" fmla="*/ 10134600 w 10134600"/>
              <a:gd name="connsiteY2" fmla="*/ 0 h 7620000"/>
              <a:gd name="connsiteX3" fmla="*/ 0 w 10134600"/>
              <a:gd name="connsiteY3" fmla="*/ 0 h 7620000"/>
              <a:gd name="connsiteX4" fmla="*/ 0 w 10134600"/>
              <a:gd name="connsiteY4" fmla="*/ 7620000 h 762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34600" h="7620000">
                <a:moveTo>
                  <a:pt x="0" y="7620000"/>
                </a:moveTo>
                <a:lnTo>
                  <a:pt x="10134600" y="7620000"/>
                </a:lnTo>
                <a:lnTo>
                  <a:pt x="10134600" y="0"/>
                </a:lnTo>
                <a:lnTo>
                  <a:pt x="0" y="0"/>
                </a:lnTo>
                <a:lnTo>
                  <a:pt x="0" y="7620000"/>
                </a:lnTo>
              </a:path>
            </a:pathLst>
          </a:custGeom>
          <a:solidFill>
            <a:srgbClr val="C8C7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5023" y="3977640"/>
            <a:ext cx="7493955" cy="2057400"/>
          </a:xfrm>
          <a:custGeom>
            <a:avLst/>
            <a:gdLst>
              <a:gd name="connsiteX0" fmla="*/ 0 w 8305800"/>
              <a:gd name="connsiteY0" fmla="*/ 2286000 h 2286000"/>
              <a:gd name="connsiteX1" fmla="*/ 8305800 w 8305800"/>
              <a:gd name="connsiteY1" fmla="*/ 2286000 h 2286000"/>
              <a:gd name="connsiteX2" fmla="*/ 8305800 w 8305800"/>
              <a:gd name="connsiteY2" fmla="*/ 0 h 2286000"/>
              <a:gd name="connsiteX3" fmla="*/ 0 w 8305800"/>
              <a:gd name="connsiteY3" fmla="*/ 0 h 2286000"/>
              <a:gd name="connsiteX4" fmla="*/ 0 w 8305800"/>
              <a:gd name="connsiteY4" fmla="*/ 2286000 h 228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5800" h="2286000">
                <a:moveTo>
                  <a:pt x="0" y="2286000"/>
                </a:moveTo>
                <a:lnTo>
                  <a:pt x="8305800" y="2286000"/>
                </a:lnTo>
                <a:lnTo>
                  <a:pt x="8305800" y="0"/>
                </a:lnTo>
                <a:lnTo>
                  <a:pt x="0" y="0"/>
                </a:lnTo>
                <a:lnTo>
                  <a:pt x="0" y="2286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706406" y="3566160"/>
            <a:ext cx="412511" cy="411480"/>
          </a:xfrm>
          <a:custGeom>
            <a:avLst/>
            <a:gdLst>
              <a:gd name="connsiteX0" fmla="*/ 457200 w 457200"/>
              <a:gd name="connsiteY0" fmla="*/ 457200 h 457200"/>
              <a:gd name="connsiteX1" fmla="*/ 0 w 457200"/>
              <a:gd name="connsiteY1" fmla="*/ 457200 h 457200"/>
              <a:gd name="connsiteX2" fmla="*/ 0 w 457200"/>
              <a:gd name="connsiteY2" fmla="*/ 0 h 457200"/>
              <a:gd name="connsiteX3" fmla="*/ 457200 w 457200"/>
              <a:gd name="connsiteY3" fmla="*/ 457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457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25023" y="1188720"/>
            <a:ext cx="7116582" cy="2776115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1268"/>
              </a:lnSpc>
            </a:pPr>
            <a:r>
              <a:rPr lang="en-US" altLang="zh-CN" sz="180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0.016%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92363" y="3977667"/>
            <a:ext cx="7426615" cy="2330480"/>
          </a:xfrm>
          <a:prstGeom prst="rect">
            <a:avLst/>
          </a:prstGeom>
          <a:noFill/>
        </p:spPr>
        <p:txBody>
          <a:bodyPr wrap="squar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PERCENTAGE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SPENT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ELECTION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($3,648,232,683</a:t>
            </a:r>
            <a:r>
              <a:rPr lang="en-US" altLang="zh-CN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) DONATED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CITIZENS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UNITED.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974"/>
              </a:lnSpc>
            </a:pPr>
            <a:r>
              <a:rPr lang="en-US" altLang="zh-CN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SPENT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REPUBLICANS (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$1,772,688,000),0.034</a:t>
            </a:r>
            <a:r>
              <a:rPr lang="en-US" altLang="zh-CN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% CAME FROM CITIZENS UNITED</a:t>
            </a:r>
            <a:r>
              <a:rPr lang="en-US" altLang="zh-CN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04095" y="553362"/>
            <a:ext cx="4565803" cy="635358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4596"/>
              </a:lnSpc>
            </a:pPr>
            <a:r>
              <a:rPr lang="en-US" altLang="zh-CN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TOTALDONATIONS</a:t>
            </a:r>
          </a:p>
        </p:txBody>
      </p:sp>
    </p:spTree>
    <p:extLst>
      <p:ext uri="{BB962C8B-B14F-4D97-AF65-F5344CB8AC3E}">
        <p14:creationId xmlns:p14="http://schemas.microsoft.com/office/powerpoint/2010/main" val="3862172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134600"/>
              <a:gd name="connsiteY0" fmla="*/ 7620000 h 7620000"/>
              <a:gd name="connsiteX1" fmla="*/ 10134600 w 10134600"/>
              <a:gd name="connsiteY1" fmla="*/ 7620000 h 7620000"/>
              <a:gd name="connsiteX2" fmla="*/ 10134600 w 10134600"/>
              <a:gd name="connsiteY2" fmla="*/ 0 h 7620000"/>
              <a:gd name="connsiteX3" fmla="*/ 0 w 10134600"/>
              <a:gd name="connsiteY3" fmla="*/ 0 h 7620000"/>
              <a:gd name="connsiteX4" fmla="*/ 0 w 10134600"/>
              <a:gd name="connsiteY4" fmla="*/ 7620000 h 762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34600" h="7620000">
                <a:moveTo>
                  <a:pt x="0" y="7620000"/>
                </a:moveTo>
                <a:lnTo>
                  <a:pt x="10134600" y="7620000"/>
                </a:lnTo>
                <a:lnTo>
                  <a:pt x="10134600" y="0"/>
                </a:lnTo>
                <a:lnTo>
                  <a:pt x="0" y="0"/>
                </a:lnTo>
                <a:lnTo>
                  <a:pt x="0" y="7620000"/>
                </a:lnTo>
              </a:path>
            </a:pathLst>
          </a:custGeom>
          <a:solidFill>
            <a:srgbClr val="C8C7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5023" y="411480"/>
            <a:ext cx="7493955" cy="5074920"/>
          </a:xfrm>
          <a:custGeom>
            <a:avLst/>
            <a:gdLst>
              <a:gd name="connsiteX0" fmla="*/ 0 w 8305800"/>
              <a:gd name="connsiteY0" fmla="*/ 5638800 h 5638800"/>
              <a:gd name="connsiteX1" fmla="*/ 8305800 w 8305800"/>
              <a:gd name="connsiteY1" fmla="*/ 5638800 h 5638800"/>
              <a:gd name="connsiteX2" fmla="*/ 8305800 w 8305800"/>
              <a:gd name="connsiteY2" fmla="*/ 0 h 5638800"/>
              <a:gd name="connsiteX3" fmla="*/ 0 w 8305800"/>
              <a:gd name="connsiteY3" fmla="*/ 0 h 5638800"/>
              <a:gd name="connsiteX4" fmla="*/ 0 w 8305800"/>
              <a:gd name="connsiteY4" fmla="*/ 5638800 h 5638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5800" h="5638800">
                <a:moveTo>
                  <a:pt x="0" y="5638800"/>
                </a:moveTo>
                <a:lnTo>
                  <a:pt x="8305800" y="5638800"/>
                </a:lnTo>
                <a:lnTo>
                  <a:pt x="8305800" y="0"/>
                </a:lnTo>
                <a:lnTo>
                  <a:pt x="0" y="0"/>
                </a:lnTo>
                <a:lnTo>
                  <a:pt x="0" y="56388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425203" y="5486400"/>
            <a:ext cx="412511" cy="411480"/>
          </a:xfrm>
          <a:custGeom>
            <a:avLst/>
            <a:gdLst>
              <a:gd name="connsiteX0" fmla="*/ 457200 w 457200"/>
              <a:gd name="connsiteY0" fmla="*/ 0 h 457200"/>
              <a:gd name="connsiteX1" fmla="*/ 0 w 457200"/>
              <a:gd name="connsiteY1" fmla="*/ 0 h 457200"/>
              <a:gd name="connsiteX2" fmla="*/ 0 w 457200"/>
              <a:gd name="connsiteY2" fmla="*/ 457200 h 457200"/>
              <a:gd name="connsiteX3" fmla="*/ 457200 w 457200"/>
              <a:gd name="connsiteY3" fmla="*/ 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425203" y="3291840"/>
            <a:ext cx="206256" cy="205740"/>
          </a:xfrm>
          <a:custGeom>
            <a:avLst/>
            <a:gdLst>
              <a:gd name="connsiteX0" fmla="*/ 0 w 228600"/>
              <a:gd name="connsiteY0" fmla="*/ 228600 h 228600"/>
              <a:gd name="connsiteX1" fmla="*/ 228600 w 228600"/>
              <a:gd name="connsiteY1" fmla="*/ 228600 h 228600"/>
              <a:gd name="connsiteX2" fmla="*/ 228600 w 228600"/>
              <a:gd name="connsiteY2" fmla="*/ 0 h 228600"/>
              <a:gd name="connsiteX3" fmla="*/ 0 w 228600"/>
              <a:gd name="connsiteY3" fmla="*/ 0 h 228600"/>
              <a:gd name="connsiteX4" fmla="*/ 0 w 2286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C8C7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425203" y="3566160"/>
            <a:ext cx="206256" cy="205740"/>
          </a:xfrm>
          <a:custGeom>
            <a:avLst/>
            <a:gdLst>
              <a:gd name="connsiteX0" fmla="*/ 0 w 228600"/>
              <a:gd name="connsiteY0" fmla="*/ 228600 h 228600"/>
              <a:gd name="connsiteX1" fmla="*/ 228600 w 228600"/>
              <a:gd name="connsiteY1" fmla="*/ 228600 h 228600"/>
              <a:gd name="connsiteX2" fmla="*/ 228600 w 228600"/>
              <a:gd name="connsiteY2" fmla="*/ 0 h 228600"/>
              <a:gd name="connsiteX3" fmla="*/ 0 w 228600"/>
              <a:gd name="connsiteY3" fmla="*/ 0 h 228600"/>
              <a:gd name="connsiteX4" fmla="*/ 0 w 2286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35C1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425203" y="3840480"/>
            <a:ext cx="206256" cy="205740"/>
          </a:xfrm>
          <a:custGeom>
            <a:avLst/>
            <a:gdLst>
              <a:gd name="connsiteX0" fmla="*/ 0 w 228600"/>
              <a:gd name="connsiteY0" fmla="*/ 228600 h 228600"/>
              <a:gd name="connsiteX1" fmla="*/ 228600 w 228600"/>
              <a:gd name="connsiteY1" fmla="*/ 228600 h 228600"/>
              <a:gd name="connsiteX2" fmla="*/ 228600 w 228600"/>
              <a:gd name="connsiteY2" fmla="*/ 0 h 228600"/>
              <a:gd name="connsiteX3" fmla="*/ 0 w 228600"/>
              <a:gd name="connsiteY3" fmla="*/ 0 h 228600"/>
              <a:gd name="connsiteX4" fmla="*/ 0 w 2286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B4431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425203" y="4114800"/>
            <a:ext cx="206256" cy="205740"/>
          </a:xfrm>
          <a:custGeom>
            <a:avLst/>
            <a:gdLst>
              <a:gd name="connsiteX0" fmla="*/ 0 w 228600"/>
              <a:gd name="connsiteY0" fmla="*/ 228600 h 228600"/>
              <a:gd name="connsiteX1" fmla="*/ 228600 w 228600"/>
              <a:gd name="connsiteY1" fmla="*/ 228600 h 228600"/>
              <a:gd name="connsiteX2" fmla="*/ 228600 w 228600"/>
              <a:gd name="connsiteY2" fmla="*/ 0 h 228600"/>
              <a:gd name="connsiteX3" fmla="*/ 0 w 228600"/>
              <a:gd name="connsiteY3" fmla="*/ 0 h 228600"/>
              <a:gd name="connsiteX4" fmla="*/ 0 w 2286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89320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425203" y="4389120"/>
            <a:ext cx="206256" cy="205740"/>
          </a:xfrm>
          <a:custGeom>
            <a:avLst/>
            <a:gdLst>
              <a:gd name="connsiteX0" fmla="*/ 0 w 228600"/>
              <a:gd name="connsiteY0" fmla="*/ 228600 h 228600"/>
              <a:gd name="connsiteX1" fmla="*/ 228600 w 228600"/>
              <a:gd name="connsiteY1" fmla="*/ 228600 h 228600"/>
              <a:gd name="connsiteX2" fmla="*/ 228600 w 228600"/>
              <a:gd name="connsiteY2" fmla="*/ 0 h 228600"/>
              <a:gd name="connsiteX3" fmla="*/ 0 w 228600"/>
              <a:gd name="connsiteY3" fmla="*/ 0 h 228600"/>
              <a:gd name="connsiteX4" fmla="*/ 0 w 2286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5F210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075" y="811530"/>
            <a:ext cx="6691850" cy="42748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27798" y="5904638"/>
            <a:ext cx="6687828" cy="423548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sz="25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NUMBER OF RACES DONATED TO, BY STATE</a:t>
            </a:r>
            <a:endParaRPr lang="en-US" altLang="zh-CN" sz="25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700210" y="3257550"/>
            <a:ext cx="115416" cy="309307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073"/>
              </a:lnSpc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700210" y="3531870"/>
            <a:ext cx="307701" cy="1139406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073"/>
              </a:lnSpc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1-2</a:t>
            </a:r>
          </a:p>
          <a:p>
            <a:pPr>
              <a:lnSpc>
                <a:spcPts val="2163"/>
              </a:lnSpc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3-4</a:t>
            </a:r>
          </a:p>
          <a:p>
            <a:pPr>
              <a:lnSpc>
                <a:spcPts val="2163"/>
              </a:lnSpc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5-6</a:t>
            </a:r>
          </a:p>
          <a:p>
            <a:pPr>
              <a:lnSpc>
                <a:spcPts val="2163"/>
              </a:lnSpc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6703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History of PACs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Taft-Hartley to FECA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7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287699" y="1234440"/>
            <a:ext cx="412511" cy="411480"/>
          </a:xfrm>
          <a:custGeom>
            <a:avLst/>
            <a:gdLst>
              <a:gd name="connsiteX0" fmla="*/ 0 w 457200"/>
              <a:gd name="connsiteY0" fmla="*/ 457200 h 457200"/>
              <a:gd name="connsiteX1" fmla="*/ 457200 w 457200"/>
              <a:gd name="connsiteY1" fmla="*/ 457200 h 457200"/>
              <a:gd name="connsiteX2" fmla="*/ 457200 w 457200"/>
              <a:gd name="connsiteY2" fmla="*/ 0 h 457200"/>
              <a:gd name="connsiteX3" fmla="*/ 0 w 457200"/>
              <a:gd name="connsiteY3" fmla="*/ 457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457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134600"/>
              <a:gd name="connsiteY0" fmla="*/ 7620000 h 7620000"/>
              <a:gd name="connsiteX1" fmla="*/ 10134600 w 10134600"/>
              <a:gd name="connsiteY1" fmla="*/ 7620000 h 7620000"/>
              <a:gd name="connsiteX2" fmla="*/ 10134600 w 10134600"/>
              <a:gd name="connsiteY2" fmla="*/ 0 h 7620000"/>
              <a:gd name="connsiteX3" fmla="*/ 0 w 10134600"/>
              <a:gd name="connsiteY3" fmla="*/ 0 h 7620000"/>
              <a:gd name="connsiteX4" fmla="*/ 0 w 10134600"/>
              <a:gd name="connsiteY4" fmla="*/ 7620000 h 762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34600" h="7620000">
                <a:moveTo>
                  <a:pt x="0" y="7620000"/>
                </a:moveTo>
                <a:lnTo>
                  <a:pt x="10134600" y="7620000"/>
                </a:lnTo>
                <a:lnTo>
                  <a:pt x="10134600" y="0"/>
                </a:lnTo>
                <a:lnTo>
                  <a:pt x="0" y="0"/>
                </a:lnTo>
                <a:lnTo>
                  <a:pt x="0" y="7620000"/>
                </a:lnTo>
              </a:path>
            </a:pathLst>
          </a:custGeom>
          <a:solidFill>
            <a:srgbClr val="C8C7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25023" y="411480"/>
            <a:ext cx="7493955" cy="5074920"/>
          </a:xfrm>
          <a:custGeom>
            <a:avLst/>
            <a:gdLst>
              <a:gd name="connsiteX0" fmla="*/ 0 w 8305800"/>
              <a:gd name="connsiteY0" fmla="*/ 5638800 h 5638800"/>
              <a:gd name="connsiteX1" fmla="*/ 8305800 w 8305800"/>
              <a:gd name="connsiteY1" fmla="*/ 5638800 h 5638800"/>
              <a:gd name="connsiteX2" fmla="*/ 8305800 w 8305800"/>
              <a:gd name="connsiteY2" fmla="*/ 0 h 5638800"/>
              <a:gd name="connsiteX3" fmla="*/ 0 w 8305800"/>
              <a:gd name="connsiteY3" fmla="*/ 0 h 5638800"/>
              <a:gd name="connsiteX4" fmla="*/ 0 w 8305800"/>
              <a:gd name="connsiteY4" fmla="*/ 5638800 h 5638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5800" h="5638800">
                <a:moveTo>
                  <a:pt x="0" y="5638800"/>
                </a:moveTo>
                <a:lnTo>
                  <a:pt x="8305800" y="5638800"/>
                </a:lnTo>
                <a:lnTo>
                  <a:pt x="8305800" y="0"/>
                </a:lnTo>
                <a:lnTo>
                  <a:pt x="0" y="0"/>
                </a:lnTo>
                <a:lnTo>
                  <a:pt x="0" y="56388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425203" y="5486400"/>
            <a:ext cx="412511" cy="411480"/>
          </a:xfrm>
          <a:custGeom>
            <a:avLst/>
            <a:gdLst>
              <a:gd name="connsiteX0" fmla="*/ 457200 w 457200"/>
              <a:gd name="connsiteY0" fmla="*/ 0 h 457200"/>
              <a:gd name="connsiteX1" fmla="*/ 0 w 457200"/>
              <a:gd name="connsiteY1" fmla="*/ 0 h 457200"/>
              <a:gd name="connsiteX2" fmla="*/ 0 w 457200"/>
              <a:gd name="connsiteY2" fmla="*/ 457200 h 457200"/>
              <a:gd name="connsiteX3" fmla="*/ 457200 w 457200"/>
              <a:gd name="connsiteY3" fmla="*/ 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075" y="811530"/>
            <a:ext cx="6691850" cy="42748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23678" y="5926349"/>
            <a:ext cx="5674849" cy="423548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sz="25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TOTAL AMOUNT DONATED, BY STATE</a:t>
            </a:r>
            <a:endParaRPr lang="en-US" altLang="zh-CN" sz="25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700211" y="3257550"/>
            <a:ext cx="461665" cy="309307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073"/>
              </a:lnSpc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$500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700211" y="4354830"/>
            <a:ext cx="750205" cy="309307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073"/>
              </a:lnSpc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$50,000</a:t>
            </a:r>
          </a:p>
        </p:txBody>
      </p:sp>
    </p:spTree>
    <p:extLst>
      <p:ext uri="{BB962C8B-B14F-4D97-AF65-F5344CB8AC3E}">
        <p14:creationId xmlns:p14="http://schemas.microsoft.com/office/powerpoint/2010/main" val="38608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134600"/>
              <a:gd name="connsiteY0" fmla="*/ 7620000 h 7620000"/>
              <a:gd name="connsiteX1" fmla="*/ 10134600 w 10134600"/>
              <a:gd name="connsiteY1" fmla="*/ 7620000 h 7620000"/>
              <a:gd name="connsiteX2" fmla="*/ 10134600 w 10134600"/>
              <a:gd name="connsiteY2" fmla="*/ 0 h 7620000"/>
              <a:gd name="connsiteX3" fmla="*/ 0 w 10134600"/>
              <a:gd name="connsiteY3" fmla="*/ 0 h 7620000"/>
              <a:gd name="connsiteX4" fmla="*/ 0 w 10134600"/>
              <a:gd name="connsiteY4" fmla="*/ 7620000 h 762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34600" h="7620000">
                <a:moveTo>
                  <a:pt x="0" y="7620000"/>
                </a:moveTo>
                <a:lnTo>
                  <a:pt x="10134600" y="7620000"/>
                </a:lnTo>
                <a:lnTo>
                  <a:pt x="10134600" y="0"/>
                </a:lnTo>
                <a:lnTo>
                  <a:pt x="0" y="0"/>
                </a:lnTo>
                <a:lnTo>
                  <a:pt x="0" y="7620000"/>
                </a:lnTo>
              </a:path>
            </a:pathLst>
          </a:custGeom>
          <a:solidFill>
            <a:srgbClr val="C8C7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5023" y="1645920"/>
            <a:ext cx="7493955" cy="4389120"/>
          </a:xfrm>
          <a:custGeom>
            <a:avLst/>
            <a:gdLst>
              <a:gd name="connsiteX0" fmla="*/ 0 w 8305800"/>
              <a:gd name="connsiteY0" fmla="*/ 4876800 h 4876800"/>
              <a:gd name="connsiteX1" fmla="*/ 8305800 w 8305800"/>
              <a:gd name="connsiteY1" fmla="*/ 4876800 h 4876800"/>
              <a:gd name="connsiteX2" fmla="*/ 8305800 w 8305800"/>
              <a:gd name="connsiteY2" fmla="*/ 0 h 4876800"/>
              <a:gd name="connsiteX3" fmla="*/ 0 w 8305800"/>
              <a:gd name="connsiteY3" fmla="*/ 0 h 4876800"/>
              <a:gd name="connsiteX4" fmla="*/ 0 w 8305800"/>
              <a:gd name="connsiteY4" fmla="*/ 4876800 h 4876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5800" h="4876800">
                <a:moveTo>
                  <a:pt x="0" y="4876800"/>
                </a:moveTo>
                <a:lnTo>
                  <a:pt x="8305800" y="4876800"/>
                </a:lnTo>
                <a:lnTo>
                  <a:pt x="8305800" y="0"/>
                </a:lnTo>
                <a:lnTo>
                  <a:pt x="0" y="0"/>
                </a:lnTo>
                <a:lnTo>
                  <a:pt x="0" y="48768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287699" y="1234440"/>
            <a:ext cx="412511" cy="411480"/>
          </a:xfrm>
          <a:custGeom>
            <a:avLst/>
            <a:gdLst>
              <a:gd name="connsiteX0" fmla="*/ 0 w 457200"/>
              <a:gd name="connsiteY0" fmla="*/ 457200 h 457200"/>
              <a:gd name="connsiteX1" fmla="*/ 457200 w 457200"/>
              <a:gd name="connsiteY1" fmla="*/ 457200 h 457200"/>
              <a:gd name="connsiteX2" fmla="*/ 457200 w 457200"/>
              <a:gd name="connsiteY2" fmla="*/ 0 h 457200"/>
              <a:gd name="connsiteX3" fmla="*/ 0 w 457200"/>
              <a:gd name="connsiteY3" fmla="*/ 457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457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075" y="2045970"/>
            <a:ext cx="6691850" cy="35890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93909" y="310971"/>
            <a:ext cx="4565803" cy="635358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4596"/>
              </a:lnSpc>
            </a:pPr>
            <a:r>
              <a:rPr lang="en-US" altLang="zh-CN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TOTALDONATIONS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775158" y="3749040"/>
            <a:ext cx="2103140" cy="309307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073"/>
              </a:lnSpc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AMOUNTDONATED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363579" y="2263140"/>
            <a:ext cx="1962076" cy="309307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073"/>
              </a:lnSpc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%WONORLOSTBY</a:t>
            </a:r>
          </a:p>
        </p:txBody>
      </p:sp>
    </p:spTree>
    <p:extLst>
      <p:ext uri="{BB962C8B-B14F-4D97-AF65-F5344CB8AC3E}">
        <p14:creationId xmlns:p14="http://schemas.microsoft.com/office/powerpoint/2010/main" val="2591562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8687" y="178158"/>
            <a:ext cx="4283224" cy="635358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4596"/>
              </a:lnSpc>
            </a:pPr>
            <a:r>
              <a:rPr lang="en-US" altLang="zh-CN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TOTALDONATION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943940" y="4320540"/>
            <a:ext cx="1041952" cy="423548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$20,000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950136" y="4320540"/>
            <a:ext cx="641201" cy="423548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$500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195364" y="5692140"/>
            <a:ext cx="5577793" cy="423548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sz="25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AMOUNT DONATED PER CANDIDATE</a:t>
            </a:r>
            <a:endParaRPr lang="en-US" altLang="zh-CN" sz="25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41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134600"/>
              <a:gd name="connsiteY0" fmla="*/ 7620000 h 7620000"/>
              <a:gd name="connsiteX1" fmla="*/ 10134600 w 10134600"/>
              <a:gd name="connsiteY1" fmla="*/ 7620000 h 7620000"/>
              <a:gd name="connsiteX2" fmla="*/ 10134600 w 10134600"/>
              <a:gd name="connsiteY2" fmla="*/ 0 h 7620000"/>
              <a:gd name="connsiteX3" fmla="*/ 0 w 10134600"/>
              <a:gd name="connsiteY3" fmla="*/ 0 h 7620000"/>
              <a:gd name="connsiteX4" fmla="*/ 0 w 10134600"/>
              <a:gd name="connsiteY4" fmla="*/ 7620000 h 762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34600" h="7620000">
                <a:moveTo>
                  <a:pt x="0" y="7620000"/>
                </a:moveTo>
                <a:lnTo>
                  <a:pt x="10134600" y="7620000"/>
                </a:lnTo>
                <a:lnTo>
                  <a:pt x="10134600" y="0"/>
                </a:lnTo>
                <a:lnTo>
                  <a:pt x="0" y="0"/>
                </a:lnTo>
                <a:lnTo>
                  <a:pt x="0" y="7620000"/>
                </a:lnTo>
              </a:path>
            </a:pathLst>
          </a:custGeom>
          <a:solidFill>
            <a:srgbClr val="C8C7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5023" y="1645920"/>
            <a:ext cx="7493955" cy="3429000"/>
          </a:xfrm>
          <a:custGeom>
            <a:avLst/>
            <a:gdLst>
              <a:gd name="connsiteX0" fmla="*/ 0 w 8305800"/>
              <a:gd name="connsiteY0" fmla="*/ 3810000 h 3810000"/>
              <a:gd name="connsiteX1" fmla="*/ 8305800 w 8305800"/>
              <a:gd name="connsiteY1" fmla="*/ 3810000 h 3810000"/>
              <a:gd name="connsiteX2" fmla="*/ 8305800 w 8305800"/>
              <a:gd name="connsiteY2" fmla="*/ 0 h 3810000"/>
              <a:gd name="connsiteX3" fmla="*/ 0 w 8305800"/>
              <a:gd name="connsiteY3" fmla="*/ 0 h 3810000"/>
              <a:gd name="connsiteX4" fmla="*/ 0 w 8305800"/>
              <a:gd name="connsiteY4" fmla="*/ 3810000 h 381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5800" h="3810000">
                <a:moveTo>
                  <a:pt x="0" y="3810000"/>
                </a:moveTo>
                <a:lnTo>
                  <a:pt x="8305800" y="3810000"/>
                </a:lnTo>
                <a:lnTo>
                  <a:pt x="8305800" y="0"/>
                </a:lnTo>
                <a:lnTo>
                  <a:pt x="0" y="0"/>
                </a:lnTo>
                <a:lnTo>
                  <a:pt x="0" y="3810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287699" y="1234440"/>
            <a:ext cx="412511" cy="411480"/>
          </a:xfrm>
          <a:custGeom>
            <a:avLst/>
            <a:gdLst>
              <a:gd name="connsiteX0" fmla="*/ 0 w 457200"/>
              <a:gd name="connsiteY0" fmla="*/ 457200 h 457200"/>
              <a:gd name="connsiteX1" fmla="*/ 457200 w 457200"/>
              <a:gd name="connsiteY1" fmla="*/ 457200 h 457200"/>
              <a:gd name="connsiteX2" fmla="*/ 457200 w 457200"/>
              <a:gd name="connsiteY2" fmla="*/ 0 h 457200"/>
              <a:gd name="connsiteX3" fmla="*/ 0 w 457200"/>
              <a:gd name="connsiteY3" fmla="*/ 457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457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812631" y="5623560"/>
            <a:ext cx="3093835" cy="994410"/>
          </a:xfrm>
          <a:custGeom>
            <a:avLst/>
            <a:gdLst>
              <a:gd name="connsiteX0" fmla="*/ 0 w 3429000"/>
              <a:gd name="connsiteY0" fmla="*/ 1104900 h 1104900"/>
              <a:gd name="connsiteX1" fmla="*/ 3429000 w 3429000"/>
              <a:gd name="connsiteY1" fmla="*/ 1104900 h 1104900"/>
              <a:gd name="connsiteX2" fmla="*/ 3429000 w 3429000"/>
              <a:gd name="connsiteY2" fmla="*/ 0 h 1104900"/>
              <a:gd name="connsiteX3" fmla="*/ 0 w 3429000"/>
              <a:gd name="connsiteY3" fmla="*/ 0 h 1104900"/>
              <a:gd name="connsiteX4" fmla="*/ 0 w 3429000"/>
              <a:gd name="connsiteY4" fmla="*/ 1104900 h 1104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29000" h="1104900">
                <a:moveTo>
                  <a:pt x="0" y="1104900"/>
                </a:moveTo>
                <a:lnTo>
                  <a:pt x="3429000" y="1104900"/>
                </a:lnTo>
                <a:lnTo>
                  <a:pt x="3429000" y="0"/>
                </a:lnTo>
                <a:lnTo>
                  <a:pt x="0" y="0"/>
                </a:lnTo>
                <a:lnTo>
                  <a:pt x="0" y="11049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218948" y="5212080"/>
            <a:ext cx="412511" cy="411480"/>
          </a:xfrm>
          <a:custGeom>
            <a:avLst/>
            <a:gdLst>
              <a:gd name="connsiteX0" fmla="*/ 457200 w 457200"/>
              <a:gd name="connsiteY0" fmla="*/ 457200 h 457200"/>
              <a:gd name="connsiteX1" fmla="*/ 0 w 457200"/>
              <a:gd name="connsiteY1" fmla="*/ 457200 h 457200"/>
              <a:gd name="connsiteX2" fmla="*/ 0 w 457200"/>
              <a:gd name="connsiteY2" fmla="*/ 0 h 457200"/>
              <a:gd name="connsiteX3" fmla="*/ 457200 w 457200"/>
              <a:gd name="connsiteY3" fmla="*/ 457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457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565804" y="6035040"/>
            <a:ext cx="171880" cy="171450"/>
          </a:xfrm>
          <a:custGeom>
            <a:avLst/>
            <a:gdLst>
              <a:gd name="connsiteX0" fmla="*/ 0 w 190500"/>
              <a:gd name="connsiteY0" fmla="*/ 190500 h 190500"/>
              <a:gd name="connsiteX1" fmla="*/ 190500 w 190500"/>
              <a:gd name="connsiteY1" fmla="*/ 190500 h 190500"/>
              <a:gd name="connsiteX2" fmla="*/ 190500 w 190500"/>
              <a:gd name="connsiteY2" fmla="*/ 0 h 190500"/>
              <a:gd name="connsiteX3" fmla="*/ 0 w 190500"/>
              <a:gd name="connsiteY3" fmla="*/ 0 h 190500"/>
              <a:gd name="connsiteX4" fmla="*/ 0 w 190500"/>
              <a:gd name="connsiteY4" fmla="*/ 19050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0500" h="190500">
                <a:moveTo>
                  <a:pt x="0" y="190500"/>
                </a:moveTo>
                <a:lnTo>
                  <a:pt x="190500" y="190500"/>
                </a:lnTo>
                <a:lnTo>
                  <a:pt x="190500" y="0"/>
                </a:lnTo>
                <a:lnTo>
                  <a:pt x="0" y="0"/>
                </a:lnTo>
                <a:lnTo>
                  <a:pt x="0" y="190500"/>
                </a:lnTo>
              </a:path>
            </a:pathLst>
          </a:custGeom>
          <a:solidFill>
            <a:srgbClr val="F35C1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225143" y="6035040"/>
            <a:ext cx="171880" cy="171450"/>
          </a:xfrm>
          <a:custGeom>
            <a:avLst/>
            <a:gdLst>
              <a:gd name="connsiteX0" fmla="*/ 0 w 190500"/>
              <a:gd name="connsiteY0" fmla="*/ 190500 h 190500"/>
              <a:gd name="connsiteX1" fmla="*/ 190500 w 190500"/>
              <a:gd name="connsiteY1" fmla="*/ 190500 h 190500"/>
              <a:gd name="connsiteX2" fmla="*/ 190500 w 190500"/>
              <a:gd name="connsiteY2" fmla="*/ 0 h 190500"/>
              <a:gd name="connsiteX3" fmla="*/ 0 w 190500"/>
              <a:gd name="connsiteY3" fmla="*/ 0 h 190500"/>
              <a:gd name="connsiteX4" fmla="*/ 0 w 190500"/>
              <a:gd name="connsiteY4" fmla="*/ 19050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0500" h="190500">
                <a:moveTo>
                  <a:pt x="0" y="190500"/>
                </a:moveTo>
                <a:lnTo>
                  <a:pt x="190500" y="190500"/>
                </a:lnTo>
                <a:lnTo>
                  <a:pt x="190500" y="0"/>
                </a:lnTo>
                <a:lnTo>
                  <a:pt x="0" y="0"/>
                </a:lnTo>
                <a:lnTo>
                  <a:pt x="0" y="190500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368184" y="310971"/>
            <a:ext cx="4274508" cy="635358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4596"/>
              </a:lnSpc>
            </a:pPr>
            <a:r>
              <a:rPr lang="en-US" altLang="zh-CN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KEYCANDIDATES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25023" y="1645920"/>
            <a:ext cx="2167260" cy="2758952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SHARRON ANGLE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KELLY AYOTTE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MICHELE BACHMANN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LOUIS BARLETTA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ROY BLUNT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DAN BURTON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BOB GIBBS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TIM GRIFFIN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183099" y="1645920"/>
            <a:ext cx="2282676" cy="2758952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FRANK GUINTA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DAVID HARMER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ANDY HARRIS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JOE HECK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DOUG HOFFMAN</a:t>
            </a:r>
            <a:endParaRPr lang="en-US" altLang="zh-CN" sz="1600" dirty="0">
              <a:solidFill>
                <a:srgbClr val="F25C1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MARK KIRK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THADDEUS MCCOTTER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JOE MILLER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479360" y="1694949"/>
            <a:ext cx="2616101" cy="4340091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  <a:tabLst>
                <a:tab pos="309021" algn="l"/>
                <a:tab pos="1339093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CHRISTINE O’DONNELL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  <a:tabLst>
                <a:tab pos="309021" algn="l"/>
                <a:tab pos="1339093" algn="l"/>
              </a:tabLst>
            </a:pPr>
            <a:r>
              <a:rPr lang="en-US" altLang="zh-CN" sz="1100" dirty="0" smtClean="0"/>
              <a:t>	</a:t>
            </a: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RAND PAUL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  <a:tabLst>
                <a:tab pos="309021" algn="l"/>
                <a:tab pos="1339093" algn="l"/>
              </a:tabLst>
            </a:pPr>
            <a:r>
              <a:rPr lang="en-US" altLang="zh-CN" sz="1100" dirty="0" smtClean="0"/>
              <a:t>	</a:t>
            </a: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STEVE PEARCE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  <a:tabLst>
                <a:tab pos="309021" algn="l"/>
                <a:tab pos="1339093" algn="l"/>
              </a:tabLst>
            </a:pPr>
            <a:r>
              <a:rPr lang="en-US" altLang="zh-CN" sz="1100" dirty="0" smtClean="0"/>
              <a:t>	</a:t>
            </a: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MIKE PENCE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  <a:tabLst>
                <a:tab pos="309021" algn="l"/>
                <a:tab pos="1339093" algn="l"/>
              </a:tabLst>
            </a:pPr>
            <a:r>
              <a:rPr lang="en-US" altLang="zh-CN" sz="1100" dirty="0" smtClean="0"/>
              <a:t>	</a:t>
            </a: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ROB PORTMAN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  <a:tabLst>
                <a:tab pos="309021" algn="l"/>
                <a:tab pos="1339093" algn="l"/>
              </a:tabLst>
            </a:pPr>
            <a:r>
              <a:rPr lang="en-US" altLang="zh-CN" sz="1100" dirty="0" smtClean="0"/>
              <a:t>	</a:t>
            </a: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DINO ROSSI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  <a:tabLst>
                <a:tab pos="309021" algn="l"/>
                <a:tab pos="1339093" algn="l"/>
              </a:tabLst>
            </a:pPr>
            <a:r>
              <a:rPr lang="en-US" altLang="zh-CN" sz="1100" dirty="0" smtClean="0"/>
              <a:t>	</a:t>
            </a: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STEVE STIVERS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13"/>
              </a:lnSpc>
              <a:tabLst>
                <a:tab pos="309021" algn="l"/>
                <a:tab pos="1339093" algn="l"/>
              </a:tabLst>
            </a:pPr>
            <a:r>
              <a:rPr lang="en-US" altLang="zh-CN" sz="1100" dirty="0" smtClean="0"/>
              <a:t>	</a:t>
            </a: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ALLEN WEST</a:t>
            </a:r>
            <a:endParaRPr lang="en-US" altLang="zh-CN" sz="16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2884"/>
              </a:lnSpc>
              <a:tabLst>
                <a:tab pos="309021" algn="l"/>
                <a:tab pos="1339093" algn="l"/>
              </a:tabLst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$10,000</a:t>
            </a:r>
          </a:p>
          <a:p>
            <a:pPr>
              <a:lnSpc>
                <a:spcPts val="0"/>
              </a:lnSpc>
              <a:tabLst>
                <a:tab pos="309021" algn="l"/>
                <a:tab pos="1339093" algn="l"/>
              </a:tabLst>
            </a:pPr>
            <a:r>
              <a:rPr lang="en-US" altLang="zh-CN" dirty="0" smtClean="0"/>
              <a:t>		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$20,000</a:t>
            </a:r>
          </a:p>
        </p:txBody>
      </p:sp>
    </p:spTree>
    <p:extLst>
      <p:ext uri="{BB962C8B-B14F-4D97-AF65-F5344CB8AC3E}">
        <p14:creationId xmlns:p14="http://schemas.microsoft.com/office/powerpoint/2010/main" val="1943155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134600"/>
              <a:gd name="connsiteY0" fmla="*/ 7620000 h 7620000"/>
              <a:gd name="connsiteX1" fmla="*/ 10134600 w 10134600"/>
              <a:gd name="connsiteY1" fmla="*/ 7620000 h 7620000"/>
              <a:gd name="connsiteX2" fmla="*/ 10134600 w 10134600"/>
              <a:gd name="connsiteY2" fmla="*/ 0 h 7620000"/>
              <a:gd name="connsiteX3" fmla="*/ 0 w 10134600"/>
              <a:gd name="connsiteY3" fmla="*/ 0 h 7620000"/>
              <a:gd name="connsiteX4" fmla="*/ 0 w 10134600"/>
              <a:gd name="connsiteY4" fmla="*/ 7620000 h 762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34600" h="7620000">
                <a:moveTo>
                  <a:pt x="0" y="7620000"/>
                </a:moveTo>
                <a:lnTo>
                  <a:pt x="10134600" y="7620000"/>
                </a:lnTo>
                <a:lnTo>
                  <a:pt x="10134600" y="0"/>
                </a:lnTo>
                <a:lnTo>
                  <a:pt x="0" y="0"/>
                </a:lnTo>
                <a:lnTo>
                  <a:pt x="0" y="7620000"/>
                </a:lnTo>
              </a:path>
            </a:pathLst>
          </a:custGeom>
          <a:solidFill>
            <a:srgbClr val="C8C7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5023" y="3977640"/>
            <a:ext cx="7493955" cy="2057400"/>
          </a:xfrm>
          <a:custGeom>
            <a:avLst/>
            <a:gdLst>
              <a:gd name="connsiteX0" fmla="*/ 0 w 8305800"/>
              <a:gd name="connsiteY0" fmla="*/ 2286000 h 2286000"/>
              <a:gd name="connsiteX1" fmla="*/ 8305800 w 8305800"/>
              <a:gd name="connsiteY1" fmla="*/ 2286000 h 2286000"/>
              <a:gd name="connsiteX2" fmla="*/ 8305800 w 8305800"/>
              <a:gd name="connsiteY2" fmla="*/ 0 h 2286000"/>
              <a:gd name="connsiteX3" fmla="*/ 0 w 8305800"/>
              <a:gd name="connsiteY3" fmla="*/ 0 h 2286000"/>
              <a:gd name="connsiteX4" fmla="*/ 0 w 8305800"/>
              <a:gd name="connsiteY4" fmla="*/ 2286000 h 228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5800" h="2286000">
                <a:moveTo>
                  <a:pt x="0" y="2286000"/>
                </a:moveTo>
                <a:lnTo>
                  <a:pt x="8305800" y="2286000"/>
                </a:lnTo>
                <a:lnTo>
                  <a:pt x="8305800" y="0"/>
                </a:lnTo>
                <a:lnTo>
                  <a:pt x="0" y="0"/>
                </a:lnTo>
                <a:lnTo>
                  <a:pt x="0" y="2286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643850" y="3566160"/>
            <a:ext cx="412511" cy="411480"/>
          </a:xfrm>
          <a:custGeom>
            <a:avLst/>
            <a:gdLst>
              <a:gd name="connsiteX0" fmla="*/ 457200 w 457200"/>
              <a:gd name="connsiteY0" fmla="*/ 457200 h 457200"/>
              <a:gd name="connsiteX1" fmla="*/ 0 w 457200"/>
              <a:gd name="connsiteY1" fmla="*/ 457200 h 457200"/>
              <a:gd name="connsiteX2" fmla="*/ 0 w 457200"/>
              <a:gd name="connsiteY2" fmla="*/ 0 h 457200"/>
              <a:gd name="connsiteX3" fmla="*/ 457200 w 457200"/>
              <a:gd name="connsiteY3" fmla="*/ 457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457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491916" y="1325880"/>
            <a:ext cx="1902708" cy="485775"/>
          </a:xfrm>
          <a:custGeom>
            <a:avLst/>
            <a:gdLst>
              <a:gd name="connsiteX0" fmla="*/ 2108835 w 2108835"/>
              <a:gd name="connsiteY0" fmla="*/ 203200 h 539750"/>
              <a:gd name="connsiteX1" fmla="*/ 1956435 w 2108835"/>
              <a:gd name="connsiteY1" fmla="*/ 203200 h 539750"/>
              <a:gd name="connsiteX2" fmla="*/ 1956435 w 2108835"/>
              <a:gd name="connsiteY2" fmla="*/ 0 h 539750"/>
              <a:gd name="connsiteX3" fmla="*/ 133985 w 2108835"/>
              <a:gd name="connsiteY3" fmla="*/ 0 h 539750"/>
              <a:gd name="connsiteX4" fmla="*/ 133985 w 2108835"/>
              <a:gd name="connsiteY4" fmla="*/ 203200 h 539750"/>
              <a:gd name="connsiteX5" fmla="*/ 0 w 2108835"/>
              <a:gd name="connsiteY5" fmla="*/ 203200 h 539750"/>
              <a:gd name="connsiteX6" fmla="*/ 0 w 2108835"/>
              <a:gd name="connsiteY6" fmla="*/ 508000 h 539750"/>
              <a:gd name="connsiteX7" fmla="*/ 133985 w 2108835"/>
              <a:gd name="connsiteY7" fmla="*/ 508000 h 539750"/>
              <a:gd name="connsiteX8" fmla="*/ 133985 w 2108835"/>
              <a:gd name="connsiteY8" fmla="*/ 539750 h 539750"/>
              <a:gd name="connsiteX9" fmla="*/ 1956435 w 2108835"/>
              <a:gd name="connsiteY9" fmla="*/ 539750 h 539750"/>
              <a:gd name="connsiteX10" fmla="*/ 1956435 w 2108835"/>
              <a:gd name="connsiteY10" fmla="*/ 508000 h 539750"/>
              <a:gd name="connsiteX11" fmla="*/ 2108835 w 2108835"/>
              <a:gd name="connsiteY11" fmla="*/ 508000 h 539750"/>
              <a:gd name="connsiteX12" fmla="*/ 2108835 w 2108835"/>
              <a:gd name="connsiteY12" fmla="*/ 203200 h 539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108835" h="539750">
                <a:moveTo>
                  <a:pt x="2108835" y="203200"/>
                </a:moveTo>
                <a:lnTo>
                  <a:pt x="1956435" y="203200"/>
                </a:lnTo>
                <a:lnTo>
                  <a:pt x="1956435" y="0"/>
                </a:lnTo>
                <a:lnTo>
                  <a:pt x="133985" y="0"/>
                </a:lnTo>
                <a:lnTo>
                  <a:pt x="133985" y="203200"/>
                </a:lnTo>
                <a:lnTo>
                  <a:pt x="0" y="203200"/>
                </a:lnTo>
                <a:lnTo>
                  <a:pt x="0" y="508000"/>
                </a:lnTo>
                <a:lnTo>
                  <a:pt x="133985" y="508000"/>
                </a:lnTo>
                <a:lnTo>
                  <a:pt x="133985" y="539750"/>
                </a:lnTo>
                <a:lnTo>
                  <a:pt x="1956435" y="539750"/>
                </a:lnTo>
                <a:lnTo>
                  <a:pt x="1956435" y="508000"/>
                </a:lnTo>
                <a:lnTo>
                  <a:pt x="2108835" y="508000"/>
                </a:lnTo>
                <a:lnTo>
                  <a:pt x="2108835" y="203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105" y="811530"/>
            <a:ext cx="3689684" cy="27660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43919" y="186055"/>
            <a:ext cx="3456976" cy="1224750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4596"/>
              </a:lnSpc>
            </a:pPr>
            <a:r>
              <a:rPr lang="en-US" altLang="zh-CN" sz="4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IDEOLOGICAL</a:t>
            </a:r>
          </a:p>
          <a:p>
            <a:pPr>
              <a:lnSpc>
                <a:spcPts val="4596"/>
              </a:lnSpc>
            </a:pPr>
            <a:r>
              <a:rPr lang="en-US" altLang="zh-CN" sz="4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LEANING</a:t>
            </a:r>
            <a:endParaRPr lang="en-US" altLang="zh-CN" sz="4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25085" y="3977640"/>
            <a:ext cx="7493894" cy="1549753"/>
          </a:xfrm>
          <a:prstGeom prst="rect">
            <a:avLst/>
          </a:prstGeom>
          <a:noFill/>
        </p:spPr>
        <p:txBody>
          <a:bodyPr wrap="squar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 THE 2010 ELECTION CYCLE, CITIZENS UNITED DIRECTLY CONTRIBUTED TO THE CAMPAIGNS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127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CANDIDATES.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REPUBLICANS,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ONE CONSERVATIVE LEANING INDEPENDENT (DOUG HOFFMAN OF NEW YORK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6672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134600"/>
              <a:gd name="connsiteY0" fmla="*/ 7620000 h 7620000"/>
              <a:gd name="connsiteX1" fmla="*/ 10134600 w 10134600"/>
              <a:gd name="connsiteY1" fmla="*/ 7620000 h 7620000"/>
              <a:gd name="connsiteX2" fmla="*/ 10134600 w 10134600"/>
              <a:gd name="connsiteY2" fmla="*/ 0 h 7620000"/>
              <a:gd name="connsiteX3" fmla="*/ 0 w 10134600"/>
              <a:gd name="connsiteY3" fmla="*/ 0 h 7620000"/>
              <a:gd name="connsiteX4" fmla="*/ 0 w 10134600"/>
              <a:gd name="connsiteY4" fmla="*/ 7620000 h 762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34600" h="7620000">
                <a:moveTo>
                  <a:pt x="0" y="7620000"/>
                </a:moveTo>
                <a:lnTo>
                  <a:pt x="10134600" y="7620000"/>
                </a:lnTo>
                <a:lnTo>
                  <a:pt x="10134600" y="0"/>
                </a:lnTo>
                <a:lnTo>
                  <a:pt x="0" y="0"/>
                </a:lnTo>
                <a:lnTo>
                  <a:pt x="0" y="7620000"/>
                </a:lnTo>
              </a:path>
            </a:pathLst>
          </a:custGeom>
          <a:solidFill>
            <a:srgbClr val="C8C7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57649" y="1637642"/>
            <a:ext cx="7493955" cy="4389120"/>
          </a:xfrm>
          <a:custGeom>
            <a:avLst/>
            <a:gdLst>
              <a:gd name="connsiteX0" fmla="*/ 0 w 8305800"/>
              <a:gd name="connsiteY0" fmla="*/ 4876800 h 4876800"/>
              <a:gd name="connsiteX1" fmla="*/ 8305800 w 8305800"/>
              <a:gd name="connsiteY1" fmla="*/ 4876800 h 4876800"/>
              <a:gd name="connsiteX2" fmla="*/ 8305800 w 8305800"/>
              <a:gd name="connsiteY2" fmla="*/ 0 h 4876800"/>
              <a:gd name="connsiteX3" fmla="*/ 0 w 8305800"/>
              <a:gd name="connsiteY3" fmla="*/ 0 h 4876800"/>
              <a:gd name="connsiteX4" fmla="*/ 0 w 8305800"/>
              <a:gd name="connsiteY4" fmla="*/ 4876800 h 4876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5800" h="4876800">
                <a:moveTo>
                  <a:pt x="0" y="4876800"/>
                </a:moveTo>
                <a:lnTo>
                  <a:pt x="8305800" y="4876800"/>
                </a:lnTo>
                <a:lnTo>
                  <a:pt x="8305800" y="0"/>
                </a:lnTo>
                <a:lnTo>
                  <a:pt x="0" y="0"/>
                </a:lnTo>
                <a:lnTo>
                  <a:pt x="0" y="48768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287699" y="1234440"/>
            <a:ext cx="412511" cy="411480"/>
          </a:xfrm>
          <a:custGeom>
            <a:avLst/>
            <a:gdLst>
              <a:gd name="connsiteX0" fmla="*/ 0 w 457200"/>
              <a:gd name="connsiteY0" fmla="*/ 457200 h 457200"/>
              <a:gd name="connsiteX1" fmla="*/ 457200 w 457200"/>
              <a:gd name="connsiteY1" fmla="*/ 457200 h 457200"/>
              <a:gd name="connsiteX2" fmla="*/ 457200 w 457200"/>
              <a:gd name="connsiteY2" fmla="*/ 0 h 457200"/>
              <a:gd name="connsiteX3" fmla="*/ 0 w 457200"/>
              <a:gd name="connsiteY3" fmla="*/ 457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457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355956" y="118439"/>
            <a:ext cx="3456976" cy="1224750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4596"/>
              </a:lnSpc>
            </a:pPr>
            <a:r>
              <a:rPr lang="en-US" altLang="zh-CN" sz="4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IDEOLOGICAL</a:t>
            </a:r>
          </a:p>
          <a:p>
            <a:pPr>
              <a:lnSpc>
                <a:spcPts val="4596"/>
              </a:lnSpc>
            </a:pPr>
            <a:r>
              <a:rPr lang="en-US" altLang="zh-CN" sz="4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LEANING</a:t>
            </a:r>
            <a:endParaRPr lang="en-US" altLang="zh-CN" sz="4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25023" y="1648173"/>
            <a:ext cx="7416594" cy="2184029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  <a:tabLst>
                <a:tab pos="343357" algn="l"/>
              </a:tabLst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ACCORDING TO THE CITIZENS UNITED WEBSITE</a:t>
            </a:r>
            <a:r>
              <a:rPr lang="en-US" altLang="zh-CN" sz="16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ORGANIZATION SEEKS </a:t>
            </a:r>
          </a:p>
          <a:p>
            <a:pPr>
              <a:lnSpc>
                <a:spcPts val="2974"/>
              </a:lnSpc>
              <a:tabLst>
                <a:tab pos="343357" algn="l"/>
              </a:tabLst>
            </a:pPr>
            <a:r>
              <a:rPr lang="en-US" altLang="zh-CN" sz="1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6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901"/>
              </a:lnSpc>
            </a:pPr>
            <a:endParaRPr lang="en-US" altLang="zh-CN" sz="1100" dirty="0" smtClean="0"/>
          </a:p>
          <a:p>
            <a:pPr>
              <a:lnSpc>
                <a:spcPts val="3425"/>
              </a:lnSpc>
              <a:tabLst>
                <a:tab pos="343357" algn="l"/>
              </a:tabLst>
            </a:pPr>
            <a:r>
              <a:rPr lang="en-US" altLang="zh-CN" sz="1100" dirty="0" smtClean="0"/>
              <a:t>	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“REASSERT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TRADITIONAL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LIMITED</a:t>
            </a:r>
          </a:p>
          <a:p>
            <a:pPr>
              <a:lnSpc>
                <a:spcPts val="3334"/>
              </a:lnSpc>
              <a:tabLst>
                <a:tab pos="343357" algn="l"/>
              </a:tabLst>
            </a:pPr>
            <a:r>
              <a:rPr lang="en-US" altLang="zh-CN" sz="1100" dirty="0" smtClean="0"/>
              <a:t>	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GOVERNMENT,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FREEDOM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ENTERPRISE,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FAMILIES,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3334"/>
              </a:lnSpc>
              <a:tabLst>
                <a:tab pos="343357" algn="l"/>
              </a:tabLst>
            </a:pPr>
            <a:r>
              <a:rPr lang="en-US" altLang="zh-CN" sz="1100" dirty="0" smtClean="0"/>
              <a:t>	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NATIONALSOVEREIGNTYANDSECURITY.”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01368" y="4446782"/>
            <a:ext cx="6896479" cy="1168367"/>
          </a:xfrm>
          <a:prstGeom prst="rect">
            <a:avLst/>
          </a:prstGeom>
          <a:noFill/>
        </p:spPr>
        <p:txBody>
          <a:bodyPr wrap="squar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dirty="0" smtClean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RESTORE THE FOUNDING FATHERS’ VISION OF A FREE NATION, GUIDED BY HONESTY, COMMON SENSE, AND THE GOOD WILL OF ITS CITIZENS</a:t>
            </a:r>
            <a:r>
              <a:rPr lang="en-US" altLang="zh-CN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57649" y="3857903"/>
            <a:ext cx="1279585" cy="423548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sz="25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AND TO</a:t>
            </a: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12790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134600"/>
              <a:gd name="connsiteY0" fmla="*/ 7620000 h 7620000"/>
              <a:gd name="connsiteX1" fmla="*/ 10134600 w 10134600"/>
              <a:gd name="connsiteY1" fmla="*/ 7620000 h 7620000"/>
              <a:gd name="connsiteX2" fmla="*/ 10134600 w 10134600"/>
              <a:gd name="connsiteY2" fmla="*/ 0 h 7620000"/>
              <a:gd name="connsiteX3" fmla="*/ 0 w 10134600"/>
              <a:gd name="connsiteY3" fmla="*/ 0 h 7620000"/>
              <a:gd name="connsiteX4" fmla="*/ 0 w 10134600"/>
              <a:gd name="connsiteY4" fmla="*/ 7620000 h 762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34600" h="7620000">
                <a:moveTo>
                  <a:pt x="0" y="7620000"/>
                </a:moveTo>
                <a:lnTo>
                  <a:pt x="10134600" y="7620000"/>
                </a:lnTo>
                <a:lnTo>
                  <a:pt x="10134600" y="0"/>
                </a:lnTo>
                <a:lnTo>
                  <a:pt x="0" y="0"/>
                </a:lnTo>
                <a:lnTo>
                  <a:pt x="0" y="7620000"/>
                </a:lnTo>
              </a:path>
            </a:pathLst>
          </a:custGeom>
          <a:solidFill>
            <a:srgbClr val="C8C7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5023" y="1645920"/>
            <a:ext cx="7493955" cy="3429000"/>
          </a:xfrm>
          <a:custGeom>
            <a:avLst/>
            <a:gdLst>
              <a:gd name="connsiteX0" fmla="*/ 0 w 8305800"/>
              <a:gd name="connsiteY0" fmla="*/ 3810000 h 3810000"/>
              <a:gd name="connsiteX1" fmla="*/ 8305800 w 8305800"/>
              <a:gd name="connsiteY1" fmla="*/ 3810000 h 3810000"/>
              <a:gd name="connsiteX2" fmla="*/ 8305800 w 8305800"/>
              <a:gd name="connsiteY2" fmla="*/ 0 h 3810000"/>
              <a:gd name="connsiteX3" fmla="*/ 0 w 8305800"/>
              <a:gd name="connsiteY3" fmla="*/ 0 h 3810000"/>
              <a:gd name="connsiteX4" fmla="*/ 0 w 8305800"/>
              <a:gd name="connsiteY4" fmla="*/ 3810000 h 381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5800" h="3810000">
                <a:moveTo>
                  <a:pt x="0" y="3810000"/>
                </a:moveTo>
                <a:lnTo>
                  <a:pt x="8305800" y="3810000"/>
                </a:lnTo>
                <a:lnTo>
                  <a:pt x="8305800" y="0"/>
                </a:lnTo>
                <a:lnTo>
                  <a:pt x="0" y="0"/>
                </a:lnTo>
                <a:lnTo>
                  <a:pt x="0" y="3810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218948" y="5074920"/>
            <a:ext cx="412511" cy="411480"/>
          </a:xfrm>
          <a:custGeom>
            <a:avLst/>
            <a:gdLst>
              <a:gd name="connsiteX0" fmla="*/ 457200 w 457200"/>
              <a:gd name="connsiteY0" fmla="*/ 0 h 457200"/>
              <a:gd name="connsiteX1" fmla="*/ 0 w 457200"/>
              <a:gd name="connsiteY1" fmla="*/ 0 h 457200"/>
              <a:gd name="connsiteX2" fmla="*/ 0 w 457200"/>
              <a:gd name="connsiteY2" fmla="*/ 457200 h 457200"/>
              <a:gd name="connsiteX3" fmla="*/ 457200 w 457200"/>
              <a:gd name="connsiteY3" fmla="*/ 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/>
        </p:nvSpPr>
        <p:spPr>
          <a:xfrm>
            <a:off x="271437" y="397308"/>
            <a:ext cx="5800554" cy="423548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TRADITIONAL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en-US" altLang="zh-CN" sz="25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CN" sz="2500" dirty="0">
              <a:solidFill>
                <a:srgbClr val="F25C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25023" y="1645920"/>
            <a:ext cx="12995715" cy="2500462"/>
          </a:xfrm>
          <a:prstGeom prst="rect">
            <a:avLst/>
          </a:prstGeom>
          <a:noFill/>
        </p:spPr>
        <p:txBody>
          <a:bodyPr wrap="squar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sz="1600" dirty="0" smtClean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STRONG NATIONAL DEFENSE, CONSTITUTIONALLY LIMITED GOVERNMENT,</a:t>
            </a:r>
          </a:p>
          <a:p>
            <a:pPr>
              <a:lnSpc>
                <a:spcPts val="2974"/>
              </a:lnSpc>
            </a:pPr>
            <a:r>
              <a:rPr lang="en-US" altLang="zh-CN" sz="1600" dirty="0" smtClean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FREE MARKET ECONOMICS, BELIEF IN GOD AND JUDEO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 smtClean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CHRISTIAN VALUES,</a:t>
            </a:r>
          </a:p>
          <a:p>
            <a:pPr>
              <a:lnSpc>
                <a:spcPts val="2974"/>
              </a:lnSpc>
            </a:pPr>
            <a:r>
              <a:rPr lang="en-US" altLang="zh-CN" sz="1600" dirty="0" smtClean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AND THE RECOGNITION OF THE FAMILYAS THE BASIC SOCIAL UNIT OF OUR</a:t>
            </a:r>
          </a:p>
          <a:p>
            <a:pPr>
              <a:lnSpc>
                <a:spcPts val="2974"/>
              </a:lnSpc>
            </a:pPr>
            <a:r>
              <a:rPr lang="en-US" altLang="zh-CN" sz="1600" dirty="0" smtClean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en-US" altLang="zh-CN" sz="1600" dirty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901"/>
              </a:lnSpc>
            </a:pPr>
            <a:endParaRPr lang="en-US" altLang="zh-CN" sz="1100" dirty="0" smtClean="0"/>
          </a:p>
          <a:p>
            <a:pPr>
              <a:lnSpc>
                <a:spcPts val="901"/>
              </a:lnSpc>
            </a:pPr>
            <a:endParaRPr lang="en-US" altLang="zh-CN" sz="1100" dirty="0" smtClean="0"/>
          </a:p>
          <a:p>
            <a:pPr>
              <a:lnSpc>
                <a:spcPts val="901"/>
              </a:lnSpc>
            </a:pPr>
            <a:endParaRPr lang="en-US" altLang="zh-CN" sz="1100" dirty="0" smtClean="0"/>
          </a:p>
          <a:p>
            <a:pPr>
              <a:lnSpc>
                <a:spcPts val="901"/>
              </a:lnSpc>
            </a:pPr>
            <a:endParaRPr lang="en-US" altLang="zh-CN" sz="1100" dirty="0" smtClean="0"/>
          </a:p>
          <a:p>
            <a:pPr>
              <a:lnSpc>
                <a:spcPts val="901"/>
              </a:lnSpc>
            </a:pPr>
            <a:endParaRPr lang="en-US" altLang="zh-CN" sz="1100" dirty="0" smtClean="0"/>
          </a:p>
          <a:p>
            <a:pPr>
              <a:lnSpc>
                <a:spcPts val="901"/>
              </a:lnSpc>
            </a:pPr>
            <a:endParaRPr lang="en-US" altLang="zh-CN" sz="1100" dirty="0" smtClean="0"/>
          </a:p>
          <a:p>
            <a:pPr>
              <a:lnSpc>
                <a:spcPts val="901"/>
              </a:lnSpc>
            </a:pPr>
            <a:endParaRPr lang="en-US" altLang="zh-CN" sz="1100" dirty="0" smtClean="0"/>
          </a:p>
          <a:p>
            <a:pPr>
              <a:lnSpc>
                <a:spcPts val="901"/>
              </a:lnSpc>
            </a:pPr>
            <a:endParaRPr lang="en-US" altLang="zh-CN" sz="1100" dirty="0" smtClean="0"/>
          </a:p>
        </p:txBody>
      </p:sp>
    </p:spTree>
    <p:extLst>
      <p:ext uri="{BB962C8B-B14F-4D97-AF65-F5344CB8AC3E}">
        <p14:creationId xmlns:p14="http://schemas.microsoft.com/office/powerpoint/2010/main" val="3158251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134600"/>
              <a:gd name="connsiteY0" fmla="*/ 7620000 h 7620000"/>
              <a:gd name="connsiteX1" fmla="*/ 10134600 w 10134600"/>
              <a:gd name="connsiteY1" fmla="*/ 7620000 h 7620000"/>
              <a:gd name="connsiteX2" fmla="*/ 10134600 w 10134600"/>
              <a:gd name="connsiteY2" fmla="*/ 0 h 7620000"/>
              <a:gd name="connsiteX3" fmla="*/ 0 w 10134600"/>
              <a:gd name="connsiteY3" fmla="*/ 0 h 7620000"/>
              <a:gd name="connsiteX4" fmla="*/ 0 w 10134600"/>
              <a:gd name="connsiteY4" fmla="*/ 7620000 h 762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34600" h="7620000">
                <a:moveTo>
                  <a:pt x="0" y="7620000"/>
                </a:moveTo>
                <a:lnTo>
                  <a:pt x="10134600" y="7620000"/>
                </a:lnTo>
                <a:lnTo>
                  <a:pt x="10134600" y="0"/>
                </a:lnTo>
                <a:lnTo>
                  <a:pt x="0" y="0"/>
                </a:lnTo>
                <a:lnTo>
                  <a:pt x="0" y="7620000"/>
                </a:lnTo>
              </a:path>
            </a:pathLst>
          </a:custGeom>
          <a:solidFill>
            <a:srgbClr val="C8C7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646947" y="4251960"/>
            <a:ext cx="1615669" cy="1062990"/>
          </a:xfrm>
          <a:custGeom>
            <a:avLst/>
            <a:gdLst>
              <a:gd name="connsiteX0" fmla="*/ 0 w 1790700"/>
              <a:gd name="connsiteY0" fmla="*/ 1181100 h 1181100"/>
              <a:gd name="connsiteX1" fmla="*/ 1790700 w 1790700"/>
              <a:gd name="connsiteY1" fmla="*/ 1181100 h 1181100"/>
              <a:gd name="connsiteX2" fmla="*/ 1790700 w 1790700"/>
              <a:gd name="connsiteY2" fmla="*/ 0 h 1181100"/>
              <a:gd name="connsiteX3" fmla="*/ 0 w 1790700"/>
              <a:gd name="connsiteY3" fmla="*/ 0 h 1181100"/>
              <a:gd name="connsiteX4" fmla="*/ 0 w 1790700"/>
              <a:gd name="connsiteY4" fmla="*/ 1181100 h 1181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90700" h="1181100">
                <a:moveTo>
                  <a:pt x="0" y="1181100"/>
                </a:moveTo>
                <a:lnTo>
                  <a:pt x="1790700" y="1181100"/>
                </a:lnTo>
                <a:lnTo>
                  <a:pt x="1790700" y="0"/>
                </a:lnTo>
                <a:lnTo>
                  <a:pt x="0" y="0"/>
                </a:lnTo>
                <a:lnTo>
                  <a:pt x="0" y="11811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643850" y="3840480"/>
            <a:ext cx="412511" cy="411480"/>
          </a:xfrm>
          <a:custGeom>
            <a:avLst/>
            <a:gdLst>
              <a:gd name="connsiteX0" fmla="*/ 0 w 457200"/>
              <a:gd name="connsiteY0" fmla="*/ 457200 h 457200"/>
              <a:gd name="connsiteX1" fmla="*/ 457200 w 457200"/>
              <a:gd name="connsiteY1" fmla="*/ 457200 h 457200"/>
              <a:gd name="connsiteX2" fmla="*/ 457200 w 457200"/>
              <a:gd name="connsiteY2" fmla="*/ 0 h 457200"/>
              <a:gd name="connsiteX3" fmla="*/ 0 w 457200"/>
              <a:gd name="connsiteY3" fmla="*/ 457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457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850105" y="1508760"/>
            <a:ext cx="1844842" cy="1062990"/>
          </a:xfrm>
          <a:custGeom>
            <a:avLst/>
            <a:gdLst>
              <a:gd name="connsiteX0" fmla="*/ 0 w 2044700"/>
              <a:gd name="connsiteY0" fmla="*/ 1181100 h 1181100"/>
              <a:gd name="connsiteX1" fmla="*/ 2044700 w 2044700"/>
              <a:gd name="connsiteY1" fmla="*/ 1181100 h 1181100"/>
              <a:gd name="connsiteX2" fmla="*/ 2044700 w 2044700"/>
              <a:gd name="connsiteY2" fmla="*/ 0 h 1181100"/>
              <a:gd name="connsiteX3" fmla="*/ 0 w 2044700"/>
              <a:gd name="connsiteY3" fmla="*/ 0 h 1181100"/>
              <a:gd name="connsiteX4" fmla="*/ 0 w 2044700"/>
              <a:gd name="connsiteY4" fmla="*/ 1181100 h 1181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44700" h="1181100">
                <a:moveTo>
                  <a:pt x="0" y="1181100"/>
                </a:moveTo>
                <a:lnTo>
                  <a:pt x="2044700" y="1181100"/>
                </a:lnTo>
                <a:lnTo>
                  <a:pt x="2044700" y="0"/>
                </a:lnTo>
                <a:lnTo>
                  <a:pt x="0" y="0"/>
                </a:lnTo>
                <a:lnTo>
                  <a:pt x="0" y="11811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193865" y="2571750"/>
            <a:ext cx="412511" cy="411480"/>
          </a:xfrm>
          <a:custGeom>
            <a:avLst/>
            <a:gdLst>
              <a:gd name="connsiteX0" fmla="*/ 457200 w 457200"/>
              <a:gd name="connsiteY0" fmla="*/ 0 h 457200"/>
              <a:gd name="connsiteX1" fmla="*/ 0 w 457200"/>
              <a:gd name="connsiteY1" fmla="*/ 0 h 457200"/>
              <a:gd name="connsiteX2" fmla="*/ 0 w 457200"/>
              <a:gd name="connsiteY2" fmla="*/ 457200 h 457200"/>
              <a:gd name="connsiteX3" fmla="*/ 457200 w 457200"/>
              <a:gd name="connsiteY3" fmla="*/ 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134406" y="2057400"/>
            <a:ext cx="2028180" cy="1474470"/>
          </a:xfrm>
          <a:custGeom>
            <a:avLst/>
            <a:gdLst>
              <a:gd name="connsiteX0" fmla="*/ 0 w 2247900"/>
              <a:gd name="connsiteY0" fmla="*/ 1638300 h 1638300"/>
              <a:gd name="connsiteX1" fmla="*/ 2247900 w 2247900"/>
              <a:gd name="connsiteY1" fmla="*/ 1638300 h 1638300"/>
              <a:gd name="connsiteX2" fmla="*/ 2247900 w 2247900"/>
              <a:gd name="connsiteY2" fmla="*/ 0 h 1638300"/>
              <a:gd name="connsiteX3" fmla="*/ 0 w 2247900"/>
              <a:gd name="connsiteY3" fmla="*/ 0 h 1638300"/>
              <a:gd name="connsiteX4" fmla="*/ 0 w 2247900"/>
              <a:gd name="connsiteY4" fmla="*/ 1638300 h 1638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47900" h="1638300">
                <a:moveTo>
                  <a:pt x="0" y="1638300"/>
                </a:moveTo>
                <a:lnTo>
                  <a:pt x="2247900" y="1638300"/>
                </a:lnTo>
                <a:lnTo>
                  <a:pt x="2247900" y="0"/>
                </a:lnTo>
                <a:lnTo>
                  <a:pt x="0" y="0"/>
                </a:lnTo>
                <a:lnTo>
                  <a:pt x="0" y="16383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162587" y="2880360"/>
            <a:ext cx="412511" cy="411480"/>
          </a:xfrm>
          <a:custGeom>
            <a:avLst/>
            <a:gdLst>
              <a:gd name="connsiteX0" fmla="*/ 457200 w 457200"/>
              <a:gd name="connsiteY0" fmla="*/ 457200 h 457200"/>
              <a:gd name="connsiteX1" fmla="*/ 0 w 457200"/>
              <a:gd name="connsiteY1" fmla="*/ 457200 h 457200"/>
              <a:gd name="connsiteX2" fmla="*/ 0 w 457200"/>
              <a:gd name="connsiteY2" fmla="*/ 0 h 457200"/>
              <a:gd name="connsiteX3" fmla="*/ 457200 w 457200"/>
              <a:gd name="connsiteY3" fmla="*/ 457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457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812631" y="4389120"/>
            <a:ext cx="2956331" cy="1474470"/>
          </a:xfrm>
          <a:custGeom>
            <a:avLst/>
            <a:gdLst>
              <a:gd name="connsiteX0" fmla="*/ 0 w 3276600"/>
              <a:gd name="connsiteY0" fmla="*/ 1638300 h 1638300"/>
              <a:gd name="connsiteX1" fmla="*/ 3276600 w 3276600"/>
              <a:gd name="connsiteY1" fmla="*/ 1638300 h 1638300"/>
              <a:gd name="connsiteX2" fmla="*/ 3276600 w 3276600"/>
              <a:gd name="connsiteY2" fmla="*/ 0 h 1638300"/>
              <a:gd name="connsiteX3" fmla="*/ 0 w 3276600"/>
              <a:gd name="connsiteY3" fmla="*/ 0 h 1638300"/>
              <a:gd name="connsiteX4" fmla="*/ 0 w 3276600"/>
              <a:gd name="connsiteY4" fmla="*/ 1638300 h 1638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76600" h="1638300">
                <a:moveTo>
                  <a:pt x="0" y="1638300"/>
                </a:moveTo>
                <a:lnTo>
                  <a:pt x="3276600" y="1638300"/>
                </a:lnTo>
                <a:lnTo>
                  <a:pt x="3276600" y="0"/>
                </a:lnTo>
                <a:lnTo>
                  <a:pt x="0" y="0"/>
                </a:lnTo>
                <a:lnTo>
                  <a:pt x="0" y="16383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087639" y="3977640"/>
            <a:ext cx="412511" cy="411480"/>
          </a:xfrm>
          <a:custGeom>
            <a:avLst/>
            <a:gdLst>
              <a:gd name="connsiteX0" fmla="*/ 457200 w 457200"/>
              <a:gd name="connsiteY0" fmla="*/ 457200 h 457200"/>
              <a:gd name="connsiteX1" fmla="*/ 0 w 457200"/>
              <a:gd name="connsiteY1" fmla="*/ 457200 h 457200"/>
              <a:gd name="connsiteX2" fmla="*/ 0 w 457200"/>
              <a:gd name="connsiteY2" fmla="*/ 0 h 457200"/>
              <a:gd name="connsiteX3" fmla="*/ 457200 w 457200"/>
              <a:gd name="connsiteY3" fmla="*/ 457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457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118918" y="2366010"/>
            <a:ext cx="1833383" cy="1062990"/>
          </a:xfrm>
          <a:custGeom>
            <a:avLst/>
            <a:gdLst>
              <a:gd name="connsiteX0" fmla="*/ 0 w 2032000"/>
              <a:gd name="connsiteY0" fmla="*/ 1181100 h 1181100"/>
              <a:gd name="connsiteX1" fmla="*/ 2032000 w 2032000"/>
              <a:gd name="connsiteY1" fmla="*/ 1181100 h 1181100"/>
              <a:gd name="connsiteX2" fmla="*/ 2032000 w 2032000"/>
              <a:gd name="connsiteY2" fmla="*/ 0 h 1181100"/>
              <a:gd name="connsiteX3" fmla="*/ 0 w 2032000"/>
              <a:gd name="connsiteY3" fmla="*/ 0 h 1181100"/>
              <a:gd name="connsiteX4" fmla="*/ 0 w 2032000"/>
              <a:gd name="connsiteY4" fmla="*/ 1181100 h 1181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32000" h="1181100">
                <a:moveTo>
                  <a:pt x="0" y="1181100"/>
                </a:moveTo>
                <a:lnTo>
                  <a:pt x="2032000" y="1181100"/>
                </a:lnTo>
                <a:lnTo>
                  <a:pt x="2032000" y="0"/>
                </a:lnTo>
                <a:lnTo>
                  <a:pt x="0" y="0"/>
                </a:lnTo>
                <a:lnTo>
                  <a:pt x="0" y="11811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706406" y="2811780"/>
            <a:ext cx="412511" cy="411480"/>
          </a:xfrm>
          <a:custGeom>
            <a:avLst/>
            <a:gdLst>
              <a:gd name="connsiteX0" fmla="*/ 457200 w 457200"/>
              <a:gd name="connsiteY0" fmla="*/ 0 h 457200"/>
              <a:gd name="connsiteX1" fmla="*/ 457200 w 457200"/>
              <a:gd name="connsiteY1" fmla="*/ 457200 h 457200"/>
              <a:gd name="connsiteX2" fmla="*/ 0 w 457200"/>
              <a:gd name="connsiteY2" fmla="*/ 457200 h 457200"/>
              <a:gd name="connsiteX3" fmla="*/ 457200 w 457200"/>
              <a:gd name="connsiteY3" fmla="*/ 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7200" h="457200">
                <a:moveTo>
                  <a:pt x="457200" y="0"/>
                </a:moveTo>
                <a:lnTo>
                  <a:pt x="457200" y="457200"/>
                </a:lnTo>
                <a:lnTo>
                  <a:pt x="0" y="457200"/>
                </a:lnTo>
                <a:lnTo>
                  <a:pt x="4572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406" tIns="41203" rIns="82406" bIns="41203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792812" y="3166110"/>
            <a:ext cx="2011719" cy="604580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4596"/>
              </a:lnSpc>
            </a:pPr>
            <a:r>
              <a:rPr lang="en-US" altLang="zh-CN" sz="2800" dirty="0" smtClean="0">
                <a:solidFill>
                  <a:srgbClr val="F25C19"/>
                </a:solidFill>
                <a:latin typeface="Times New Roman" pitchFamily="18" charset="0"/>
                <a:cs typeface="Times New Roman" pitchFamily="18" charset="0"/>
              </a:rPr>
              <a:t>KEY ISSUES</a:t>
            </a:r>
            <a:endParaRPr lang="en-US" altLang="zh-CN" sz="2800" dirty="0">
              <a:solidFill>
                <a:srgbClr val="F25C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059458" y="4594860"/>
            <a:ext cx="1013160" cy="405594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PRO-LIFE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134406" y="2154856"/>
            <a:ext cx="1795363" cy="820964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sz="20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FREE-MARKET</a:t>
            </a:r>
          </a:p>
          <a:p>
            <a:pPr>
              <a:lnSpc>
                <a:spcPts val="3244"/>
              </a:lnSpc>
            </a:pPr>
            <a:r>
              <a:rPr lang="en-US" altLang="zh-CN" sz="20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ECONOMICS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225143" y="4732020"/>
            <a:ext cx="2450891" cy="810705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sz="16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ANTI-AFFORDABLECARE</a:t>
            </a:r>
          </a:p>
          <a:p>
            <a:pPr>
              <a:lnSpc>
                <a:spcPts val="3244"/>
              </a:lnSpc>
            </a:pPr>
            <a:r>
              <a:rPr lang="en-US" altLang="zh-CN" sz="16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6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(“OBAMACARE”)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531429" y="2708910"/>
            <a:ext cx="1333698" cy="405594"/>
          </a:xfrm>
          <a:prstGeom prst="rect">
            <a:avLst/>
          </a:prstGeom>
          <a:noFill/>
        </p:spPr>
        <p:txBody>
          <a:bodyPr wrap="none" lIns="0" tIns="0" rIns="0" bIns="41203" rtlCol="0">
            <a:spAutoFit/>
          </a:bodyPr>
          <a:lstStyle/>
          <a:p>
            <a:pPr>
              <a:lnSpc>
                <a:spcPts val="2974"/>
              </a:lnSpc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PRO-ISRAEL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4056361" y="21540"/>
            <a:ext cx="4315704" cy="2210297"/>
          </a:xfrm>
          <a:prstGeom prst="rect">
            <a:avLst/>
          </a:prstGeom>
          <a:noFill/>
        </p:spPr>
        <p:txBody>
          <a:bodyPr wrap="square" lIns="0" tIns="0" rIns="0" bIns="41203" rtlCol="0">
            <a:spAutoFit/>
          </a:bodyPr>
          <a:lstStyle/>
          <a:p>
            <a:pPr>
              <a:lnSpc>
                <a:spcPts val="4596"/>
              </a:lnSpc>
              <a:tabLst>
                <a:tab pos="2918536" algn="l"/>
              </a:tabLst>
            </a:pPr>
            <a:r>
              <a:rPr lang="en-US" altLang="zh-CN" dirty="0" smtClean="0"/>
              <a:t>	</a:t>
            </a:r>
            <a:r>
              <a:rPr lang="en-US" altLang="zh-CN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KEYISSUES</a:t>
            </a:r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901"/>
              </a:lnSpc>
            </a:pPr>
            <a:endParaRPr lang="en-US" altLang="zh-CN" dirty="0" smtClean="0"/>
          </a:p>
          <a:p>
            <a:pPr>
              <a:lnSpc>
                <a:spcPts val="3425"/>
              </a:lnSpc>
              <a:tabLst>
                <a:tab pos="2918536" algn="l"/>
              </a:tabLst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ANTI-UNION</a:t>
            </a:r>
          </a:p>
        </p:txBody>
      </p:sp>
    </p:spTree>
    <p:extLst>
      <p:ext uri="{BB962C8B-B14F-4D97-AF65-F5344CB8AC3E}">
        <p14:creationId xmlns:p14="http://schemas.microsoft.com/office/powerpoint/2010/main" val="281294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1947—Taft Hartley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1947-Taft-Hartley was passed to monitory the activities of labor unions.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It influenced politics in one simple way: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Unions/corporations couldn't</a:t>
            </a:r>
            <a:r>
              <a:rPr lang="fr-FR" sz="2000" dirty="0" smtClean="0"/>
              <a:t>’</a:t>
            </a:r>
            <a:r>
              <a:rPr lang="en-US" sz="2000" dirty="0" smtClean="0"/>
              <a:t>t spend any money on politics whatsoever….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Those crafty unions got around it by creating political action committees that their members could donate to, and then use those funds to donate to campaigns.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453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1971-FECA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1971-Congress passes the Federal Election Campaign Act.  There were the following limitations:</a:t>
            </a:r>
          </a:p>
          <a:p>
            <a:pPr lvl="1"/>
            <a:r>
              <a:rPr lang="en-US" sz="1800" dirty="0" smtClean="0"/>
              <a:t>Individuals limited to $5000 in donations.</a:t>
            </a:r>
          </a:p>
          <a:p>
            <a:pPr lvl="1"/>
            <a:r>
              <a:rPr lang="en-US" sz="1800" dirty="0" smtClean="0"/>
              <a:t>Corps/unions cant directly contribute</a:t>
            </a:r>
          </a:p>
          <a:p>
            <a:pPr lvl="1"/>
            <a:r>
              <a:rPr lang="en-US" sz="1800" dirty="0" smtClean="0"/>
              <a:t>Corporate </a:t>
            </a:r>
            <a:r>
              <a:rPr lang="en-US" sz="1800" dirty="0" err="1" smtClean="0"/>
              <a:t>Pacs</a:t>
            </a:r>
            <a:r>
              <a:rPr lang="en-US" sz="1800" dirty="0" smtClean="0"/>
              <a:t> may only ask execs, shareholders, and families</a:t>
            </a:r>
          </a:p>
          <a:p>
            <a:pPr lvl="1"/>
            <a:r>
              <a:rPr lang="en-US" sz="1800" dirty="0" smtClean="0"/>
              <a:t>Union PACs only from their members</a:t>
            </a:r>
          </a:p>
          <a:p>
            <a:pPr lvl="1"/>
            <a:r>
              <a:rPr lang="en-US" sz="1800" dirty="0" smtClean="0"/>
              <a:t>Independent PACs only from the General Public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101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FECA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are the limits of PACs on donations:</a:t>
            </a:r>
          </a:p>
          <a:p>
            <a:pPr lvl="1"/>
            <a:r>
              <a:rPr lang="en-US" dirty="0" smtClean="0"/>
              <a:t>$5000 to a candidate or candidate committee</a:t>
            </a:r>
          </a:p>
          <a:p>
            <a:pPr lvl="1"/>
            <a:r>
              <a:rPr lang="en-US" dirty="0" smtClean="0"/>
              <a:t>$15000 to a political party</a:t>
            </a:r>
          </a:p>
          <a:p>
            <a:pPr lvl="1"/>
            <a:r>
              <a:rPr lang="en-US" dirty="0" smtClean="0"/>
              <a:t>$5000 to another </a:t>
            </a:r>
            <a:r>
              <a:rPr lang="en-US" dirty="0" err="1" smtClean="0"/>
              <a:t>pac</a:t>
            </a:r>
            <a:endParaRPr lang="en-US" dirty="0" smtClean="0"/>
          </a:p>
          <a:p>
            <a:pPr lvl="1"/>
            <a:r>
              <a:rPr lang="en-US" dirty="0" smtClean="0"/>
              <a:t>Unlimited Expenses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0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Types of PACS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Categories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The early categories of PACs are:</a:t>
            </a:r>
            <a:endParaRPr lang="en-US" sz="3200" i="1" dirty="0"/>
          </a:p>
          <a:p>
            <a:pPr lvl="1">
              <a:lnSpc>
                <a:spcPct val="80000"/>
              </a:lnSpc>
            </a:pPr>
            <a:r>
              <a:rPr lang="en-US" sz="2800" b="1" i="1" dirty="0"/>
              <a:t>Corporate</a:t>
            </a:r>
            <a:r>
              <a:rPr lang="en-US" sz="2800" i="1" dirty="0"/>
              <a:t> </a:t>
            </a:r>
            <a:endParaRPr lang="en-US" sz="2800" i="1" dirty="0" smtClean="0"/>
          </a:p>
          <a:p>
            <a:pPr lvl="1">
              <a:lnSpc>
                <a:spcPct val="80000"/>
              </a:lnSpc>
            </a:pPr>
            <a:r>
              <a:rPr lang="en-US" sz="2800" b="1" i="1" dirty="0" smtClean="0"/>
              <a:t>Non</a:t>
            </a:r>
            <a:r>
              <a:rPr lang="en-US" sz="2800" b="1" i="1" dirty="0"/>
              <a:t>-connected</a:t>
            </a:r>
          </a:p>
          <a:p>
            <a:pPr lvl="1">
              <a:lnSpc>
                <a:spcPct val="80000"/>
              </a:lnSpc>
            </a:pPr>
            <a:r>
              <a:rPr lang="en-US" sz="2800" b="1" i="1" dirty="0"/>
              <a:t>Trade, Membership</a:t>
            </a:r>
            <a:r>
              <a:rPr lang="en-US" sz="2800" i="1" dirty="0"/>
              <a:t>, &amp; </a:t>
            </a:r>
            <a:r>
              <a:rPr lang="en-US" sz="2800" b="1" i="1" dirty="0"/>
              <a:t>Health</a:t>
            </a:r>
          </a:p>
          <a:p>
            <a:pPr lvl="1">
              <a:lnSpc>
                <a:spcPct val="80000"/>
              </a:lnSpc>
            </a:pPr>
            <a:r>
              <a:rPr lang="en-US" sz="2800" b="1" i="1" dirty="0" smtClean="0"/>
              <a:t>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8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Categories are:</a:t>
            </a:r>
          </a:p>
          <a:p>
            <a:pPr lvl="1"/>
            <a:r>
              <a:rPr lang="en-US" dirty="0" smtClean="0"/>
              <a:t>Connected PACS (tied to businesses/unions)</a:t>
            </a:r>
          </a:p>
          <a:p>
            <a:pPr lvl="1"/>
            <a:r>
              <a:rPr lang="en-US" dirty="0" smtClean="0"/>
              <a:t>Non-Connected PACs (Single Issue Groups)</a:t>
            </a:r>
          </a:p>
          <a:p>
            <a:pPr lvl="1"/>
            <a:r>
              <a:rPr lang="en-US" dirty="0" smtClean="0"/>
              <a:t>Super PACs</a:t>
            </a:r>
          </a:p>
          <a:p>
            <a:pPr lvl="2"/>
            <a:r>
              <a:rPr lang="en-US" dirty="0" smtClean="0"/>
              <a:t>Independent expenditure only committees.</a:t>
            </a:r>
          </a:p>
          <a:p>
            <a:pPr lvl="2"/>
            <a:r>
              <a:rPr lang="en-US" dirty="0" smtClean="0"/>
              <a:t>Can’t contribute to a particular campaign or party, but can spend independently of the campaign.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1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14400" y="2286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>
              <a:latin typeface="Times New Roman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11062"/>
            <a:ext cx="8229600" cy="8509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Growth in Political Action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Committees (PACs), 1974-2004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94125" y="32162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4343" name="Picture 7" descr="6DDD1D77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01" y="2055923"/>
            <a:ext cx="8686800" cy="4956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92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697</Words>
  <Application>Microsoft Macintosh PowerPoint</Application>
  <PresentationFormat>On-screen Show (4:3)</PresentationFormat>
  <Paragraphs>153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Couture</vt:lpstr>
      <vt:lpstr>Microsoft Graph Chart</vt:lpstr>
      <vt:lpstr>Political Action Committees</vt:lpstr>
      <vt:lpstr>Section 1: History of PACs</vt:lpstr>
      <vt:lpstr>1947—Taft Hartley</vt:lpstr>
      <vt:lpstr>1971-FECA</vt:lpstr>
      <vt:lpstr>FECA Part 2</vt:lpstr>
      <vt:lpstr>Part 2: Types of PACS</vt:lpstr>
      <vt:lpstr>The Categories Are…</vt:lpstr>
      <vt:lpstr>Today’s Categories</vt:lpstr>
      <vt:lpstr>Growth in Political Action Committees (PACs), 1974-2004 </vt:lpstr>
      <vt:lpstr>PAC Spending 2003-2004</vt:lpstr>
      <vt:lpstr>Changes in PAC Contributions to Congress </vt:lpstr>
      <vt:lpstr>Changes in PAC Contributions to Congress </vt:lpstr>
      <vt:lpstr>Changes in PAC Contributions to Congress- Recent Comparison</vt:lpstr>
      <vt:lpstr>Section 3: Citizens United v. FEC</vt:lpstr>
      <vt:lpstr>A Video-Summary</vt:lpstr>
      <vt:lpstr>Section 4: Citizens United the PAC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Action Committees</dc:title>
  <dc:creator>Dustin Rimmey</dc:creator>
  <cp:lastModifiedBy>Dustin Rimmey</cp:lastModifiedBy>
  <cp:revision>6</cp:revision>
  <dcterms:created xsi:type="dcterms:W3CDTF">2012-10-04T01:39:21Z</dcterms:created>
  <dcterms:modified xsi:type="dcterms:W3CDTF">2012-10-04T02:51:06Z</dcterms:modified>
</cp:coreProperties>
</file>